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9" r:id="rId4"/>
    <p:sldId id="257" r:id="rId5"/>
    <p:sldId id="267" r:id="rId6"/>
    <p:sldId id="265" r:id="rId7"/>
    <p:sldId id="266" r:id="rId8"/>
    <p:sldId id="268" r:id="rId9"/>
    <p:sldId id="269" r:id="rId10"/>
    <p:sldId id="270" r:id="rId11"/>
    <p:sldId id="271" r:id="rId12"/>
    <p:sldId id="273" r:id="rId13"/>
    <p:sldId id="274" r:id="rId14"/>
    <p:sldId id="272" r:id="rId15"/>
    <p:sldId id="275" r:id="rId16"/>
    <p:sldId id="261"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3"/>
    <p:restoredTop sz="94623"/>
  </p:normalViewPr>
  <p:slideViewPr>
    <p:cSldViewPr snapToGrid="0" snapToObjects="1">
      <p:cViewPr varScale="1">
        <p:scale>
          <a:sx n="97" d="100"/>
          <a:sy n="97" d="100"/>
        </p:scale>
        <p:origin x="240" y="32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09942-9F8A-404B-808F-0DDDFBC278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C40D91-9C0B-3249-91D4-3AF8944DAF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759EE5-20C4-3D43-B5A1-4719D5B88140}"/>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5" name="Footer Placeholder 4">
            <a:extLst>
              <a:ext uri="{FF2B5EF4-FFF2-40B4-BE49-F238E27FC236}">
                <a16:creationId xmlns:a16="http://schemas.microsoft.com/office/drawing/2014/main" id="{6E61BC94-5A49-4347-A904-DA6B2AEFA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F320A-642B-964A-813F-43785F71F00D}"/>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79509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437A-9439-B24C-BB20-08780BB5D1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9192AB-DDEF-D14B-A91B-E3F7C10ACA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5D14E-F7DB-554E-9B1B-27179B0BB36F}"/>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5" name="Footer Placeholder 4">
            <a:extLst>
              <a:ext uri="{FF2B5EF4-FFF2-40B4-BE49-F238E27FC236}">
                <a16:creationId xmlns:a16="http://schemas.microsoft.com/office/drawing/2014/main" id="{C4C08AEE-1530-3C48-A670-A1797C6A4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00689-E3B6-B642-950C-2C94BCD35F95}"/>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4108614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CEE5CD-C149-8B41-9A32-4271AF7E13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14206-6CDF-D64A-8F0F-4E123C5C3A8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3553C-E753-8D4B-9607-D6A042449F40}"/>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5" name="Footer Placeholder 4">
            <a:extLst>
              <a:ext uri="{FF2B5EF4-FFF2-40B4-BE49-F238E27FC236}">
                <a16:creationId xmlns:a16="http://schemas.microsoft.com/office/drawing/2014/main" id="{6C944E5B-2F3A-3345-908D-AB4BED6AE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DE4F9-363A-A541-9DCD-5B3F617FB5BD}"/>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253515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BE9E-8AB2-8744-8873-4331B426B2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2DA22B-97ED-9D44-9BBE-61B663F89B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E7427-AB4E-5943-902D-A186AD6DE7F5}"/>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5" name="Footer Placeholder 4">
            <a:extLst>
              <a:ext uri="{FF2B5EF4-FFF2-40B4-BE49-F238E27FC236}">
                <a16:creationId xmlns:a16="http://schemas.microsoft.com/office/drawing/2014/main" id="{C6AB5A0C-A7FD-3A46-879F-A4E1601E5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1A2D8-5F0A-2942-81D8-49C93644D9EC}"/>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4085126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D48D2-BA83-B74A-9D19-F6B5266B16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FAEA14-4067-5744-BB8F-F6D6AC801F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A56481-E269-A949-8CB4-1E0D9B7C3840}"/>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5" name="Footer Placeholder 4">
            <a:extLst>
              <a:ext uri="{FF2B5EF4-FFF2-40B4-BE49-F238E27FC236}">
                <a16:creationId xmlns:a16="http://schemas.microsoft.com/office/drawing/2014/main" id="{0EEDA05B-CA3B-5740-AF94-DA0226072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525A3-6FD0-C14F-AFE8-AE14E5337DF4}"/>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259003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C762-BE10-2549-8B70-DDB14502D5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0B8B3-8F20-A34C-BF78-CCC063D202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097915-DBA5-DA44-AD71-2D50240D14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03FA4B-F14B-494C-A362-524EE26F4BD6}"/>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6" name="Footer Placeholder 5">
            <a:extLst>
              <a:ext uri="{FF2B5EF4-FFF2-40B4-BE49-F238E27FC236}">
                <a16:creationId xmlns:a16="http://schemas.microsoft.com/office/drawing/2014/main" id="{EAB4FEAB-6B34-6044-98BA-349E25D7A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0D285D-0C92-8B40-A6C9-7C8C9E88D026}"/>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10915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1A4BC-164A-7147-84AE-DAAC4DE304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7CF374-EC29-E74E-A958-23FCC4D182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E039B1-E6CC-5F4D-B43A-792F185E7F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3CA26F-A93B-7E4D-A550-6B5962A8B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FDA402-E168-294A-A5A3-6247FC89E6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832BC8-1D43-2B4A-AC39-F10E089730E4}"/>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8" name="Footer Placeholder 7">
            <a:extLst>
              <a:ext uri="{FF2B5EF4-FFF2-40B4-BE49-F238E27FC236}">
                <a16:creationId xmlns:a16="http://schemas.microsoft.com/office/drawing/2014/main" id="{5717E711-A502-2149-958F-E7813BA5C8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D6F6EE-3A4B-A54A-ACDE-F0C9DFD2B792}"/>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1032321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76A93-CF99-7E40-B1C9-06691AEBB8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0F35B-93F8-944E-AACD-A0248D637716}"/>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4" name="Footer Placeholder 3">
            <a:extLst>
              <a:ext uri="{FF2B5EF4-FFF2-40B4-BE49-F238E27FC236}">
                <a16:creationId xmlns:a16="http://schemas.microsoft.com/office/drawing/2014/main" id="{4559B2FD-6766-F040-BAC0-2B581D22F8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ECAB13-227E-2C4F-A183-622405B1E327}"/>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3810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0ED9E-7426-7A4C-ACBF-5A008559CBA1}"/>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3" name="Footer Placeholder 2">
            <a:extLst>
              <a:ext uri="{FF2B5EF4-FFF2-40B4-BE49-F238E27FC236}">
                <a16:creationId xmlns:a16="http://schemas.microsoft.com/office/drawing/2014/main" id="{B98866BE-759F-F14C-93A5-37A13484A9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780B21-EAB9-F34E-B942-AA619A829ED4}"/>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2575550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EF962-0A88-3B45-8F73-384411B1AB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036BCD-A9C7-0248-BF14-4D2F0FE45F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78378D-515C-994F-8096-35E8AF04D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DC5AF0-87B2-5544-91A9-8FEF4F936261}"/>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6" name="Footer Placeholder 5">
            <a:extLst>
              <a:ext uri="{FF2B5EF4-FFF2-40B4-BE49-F238E27FC236}">
                <a16:creationId xmlns:a16="http://schemas.microsoft.com/office/drawing/2014/main" id="{87F3D92C-9EB8-E646-83A4-88B985AF18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9DEDED-D0F6-514B-891A-86089EE1C365}"/>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4193196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B40D-ABF4-F741-85BE-97952997A8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EC66B3-294F-CC45-8987-A433DCDFF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909FFC-6952-4C48-9CEB-BCC0AE623F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DF7278-BDA9-EF4D-A941-D52EB9EB392B}"/>
              </a:ext>
            </a:extLst>
          </p:cNvPr>
          <p:cNvSpPr>
            <a:spLocks noGrp="1"/>
          </p:cNvSpPr>
          <p:nvPr>
            <p:ph type="dt" sz="half" idx="10"/>
          </p:nvPr>
        </p:nvSpPr>
        <p:spPr/>
        <p:txBody>
          <a:bodyPr/>
          <a:lstStyle/>
          <a:p>
            <a:fld id="{5C1CB9DB-D296-F047-AFA8-BFE05F10DB84}" type="datetimeFigureOut">
              <a:rPr lang="en-US" smtClean="0"/>
              <a:t>4/29/20</a:t>
            </a:fld>
            <a:endParaRPr lang="en-US"/>
          </a:p>
        </p:txBody>
      </p:sp>
      <p:sp>
        <p:nvSpPr>
          <p:cNvPr id="6" name="Footer Placeholder 5">
            <a:extLst>
              <a:ext uri="{FF2B5EF4-FFF2-40B4-BE49-F238E27FC236}">
                <a16:creationId xmlns:a16="http://schemas.microsoft.com/office/drawing/2014/main" id="{FBD0BA39-C3DA-7A4E-9651-A9B9FF54E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62D41C-F0C5-3746-8A7B-9B6930E3842F}"/>
              </a:ext>
            </a:extLst>
          </p:cNvPr>
          <p:cNvSpPr>
            <a:spLocks noGrp="1"/>
          </p:cNvSpPr>
          <p:nvPr>
            <p:ph type="sldNum" sz="quarter" idx="12"/>
          </p:nvPr>
        </p:nvSpPr>
        <p:spPr/>
        <p:txBody>
          <a:bodyPr/>
          <a:lstStyle/>
          <a:p>
            <a:fld id="{D21A1CF1-9606-844E-B3A4-941AE373749C}" type="slidenum">
              <a:rPr lang="en-US" smtClean="0"/>
              <a:t>‹#›</a:t>
            </a:fld>
            <a:endParaRPr lang="en-US"/>
          </a:p>
        </p:txBody>
      </p:sp>
    </p:spTree>
    <p:extLst>
      <p:ext uri="{BB962C8B-B14F-4D97-AF65-F5344CB8AC3E}">
        <p14:creationId xmlns:p14="http://schemas.microsoft.com/office/powerpoint/2010/main" val="413974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9000">
              <a:srgbClr val="7030A0"/>
            </a:gs>
            <a:gs pos="77000">
              <a:srgbClr val="00B0F0"/>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74D224-7562-CE49-8D8D-ADADD4F4B8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902FE1-46E3-CD47-8D97-D40034DD73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BE0A6-D20B-CF40-B30E-19E6125966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CB9DB-D296-F047-AFA8-BFE05F10DB84}" type="datetimeFigureOut">
              <a:rPr lang="en-US" smtClean="0"/>
              <a:t>4/29/20</a:t>
            </a:fld>
            <a:endParaRPr lang="en-US"/>
          </a:p>
        </p:txBody>
      </p:sp>
      <p:sp>
        <p:nvSpPr>
          <p:cNvPr id="5" name="Footer Placeholder 4">
            <a:extLst>
              <a:ext uri="{FF2B5EF4-FFF2-40B4-BE49-F238E27FC236}">
                <a16:creationId xmlns:a16="http://schemas.microsoft.com/office/drawing/2014/main" id="{D74B0008-F3EF-A94F-ADEB-C8A1D662BE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422487-900B-8C4B-9DC6-4292E4C942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A1CF1-9606-844E-B3A4-941AE373749C}" type="slidenum">
              <a:rPr lang="en-US" smtClean="0"/>
              <a:t>‹#›</a:t>
            </a:fld>
            <a:endParaRPr lang="en-US"/>
          </a:p>
        </p:txBody>
      </p:sp>
    </p:spTree>
    <p:extLst>
      <p:ext uri="{BB962C8B-B14F-4D97-AF65-F5344CB8AC3E}">
        <p14:creationId xmlns:p14="http://schemas.microsoft.com/office/powerpoint/2010/main" val="457026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9B8D36C-8135-354B-BEBC-014D7F1B17AD}"/>
              </a:ext>
            </a:extLst>
          </p:cNvPr>
          <p:cNvSpPr>
            <a:spLocks noGrp="1" noChangeArrowheads="1"/>
          </p:cNvSpPr>
          <p:nvPr>
            <p:ph type="ctrTitle"/>
          </p:nvPr>
        </p:nvSpPr>
        <p:spPr>
          <a:xfrm>
            <a:off x="1596325" y="161925"/>
            <a:ext cx="9484963" cy="891960"/>
          </a:xfrm>
        </p:spPr>
        <p:txBody>
          <a:bodyPr>
            <a:noAutofit/>
          </a:bodyPr>
          <a:lstStyle/>
          <a:p>
            <a:pPr eaLnBrk="1" hangingPunct="1"/>
            <a:r>
              <a:rPr lang="en-US" altLang="en-US" sz="4800" b="1" dirty="0">
                <a:solidFill>
                  <a:srgbClr val="FF9300"/>
                </a:solidFill>
              </a:rPr>
              <a:t>Developing a Creative Worship Team!</a:t>
            </a:r>
          </a:p>
        </p:txBody>
      </p:sp>
      <p:sp>
        <p:nvSpPr>
          <p:cNvPr id="4" name="Rectangle 3">
            <a:extLst>
              <a:ext uri="{FF2B5EF4-FFF2-40B4-BE49-F238E27FC236}">
                <a16:creationId xmlns:a16="http://schemas.microsoft.com/office/drawing/2014/main" id="{A3A55A58-4198-F348-A3D6-C88DDCE2D45D}"/>
              </a:ext>
            </a:extLst>
          </p:cNvPr>
          <p:cNvSpPr txBox="1">
            <a:spLocks noChangeArrowheads="1"/>
          </p:cNvSpPr>
          <p:nvPr/>
        </p:nvSpPr>
        <p:spPr>
          <a:xfrm>
            <a:off x="3086100" y="5105400"/>
            <a:ext cx="6400800" cy="17526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a:t>By</a:t>
            </a:r>
          </a:p>
          <a:p>
            <a:r>
              <a:rPr lang="en-US" altLang="en-US"/>
              <a:t>Dr. Tom Cheyney</a:t>
            </a:r>
          </a:p>
          <a:p>
            <a:r>
              <a:rPr lang="en-US" altLang="en-US"/>
              <a:t>Greater Orlando Baptist Association</a:t>
            </a:r>
          </a:p>
          <a:p>
            <a:r>
              <a:rPr lang="en-US" altLang="en-US"/>
              <a:t>tcheyney@goba.org</a:t>
            </a:r>
            <a:endParaRPr lang="en-US" altLang="en-US" dirty="0"/>
          </a:p>
        </p:txBody>
      </p:sp>
      <p:pic>
        <p:nvPicPr>
          <p:cNvPr id="5" name="Picture 4">
            <a:extLst>
              <a:ext uri="{FF2B5EF4-FFF2-40B4-BE49-F238E27FC236}">
                <a16:creationId xmlns:a16="http://schemas.microsoft.com/office/drawing/2014/main" id="{5FEB0A7A-90B9-FD4C-81D3-B0B94ED50446}"/>
              </a:ext>
            </a:extLst>
          </p:cNvPr>
          <p:cNvPicPr>
            <a:picLocks noChangeAspect="1"/>
          </p:cNvPicPr>
          <p:nvPr/>
        </p:nvPicPr>
        <p:blipFill>
          <a:blip r:embed="rId2"/>
          <a:stretch>
            <a:fillRect/>
          </a:stretch>
        </p:blipFill>
        <p:spPr>
          <a:xfrm>
            <a:off x="1596325" y="1358900"/>
            <a:ext cx="9105900" cy="3746500"/>
          </a:xfrm>
          <a:prstGeom prst="rect">
            <a:avLst/>
          </a:prstGeom>
        </p:spPr>
      </p:pic>
    </p:spTree>
    <p:extLst>
      <p:ext uri="{BB962C8B-B14F-4D97-AF65-F5344CB8AC3E}">
        <p14:creationId xmlns:p14="http://schemas.microsoft.com/office/powerpoint/2010/main" val="1293050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402C89B-319F-B24D-A8CD-12B7CFD04CE0}"/>
              </a:ext>
            </a:extLst>
          </p:cNvPr>
          <p:cNvSpPr>
            <a:spLocks noGrp="1" noChangeArrowheads="1"/>
          </p:cNvSpPr>
          <p:nvPr>
            <p:ph type="title"/>
          </p:nvPr>
        </p:nvSpPr>
        <p:spPr/>
        <p:txBody>
          <a:bodyPr/>
          <a:lstStyle/>
          <a:p>
            <a:pPr eaLnBrk="1" hangingPunct="1"/>
            <a:r>
              <a:rPr lang="en-US" altLang="en-US" b="1" dirty="0">
                <a:solidFill>
                  <a:srgbClr val="FFFF00"/>
                </a:solidFill>
              </a:rPr>
              <a:t>Developing a Creative Worship Team!</a:t>
            </a:r>
          </a:p>
        </p:txBody>
      </p:sp>
      <p:sp>
        <p:nvSpPr>
          <p:cNvPr id="11267" name="Rectangle 3">
            <a:extLst>
              <a:ext uri="{FF2B5EF4-FFF2-40B4-BE49-F238E27FC236}">
                <a16:creationId xmlns:a16="http://schemas.microsoft.com/office/drawing/2014/main" id="{DA217303-2343-CB4C-A7F2-9C4B72E353D0}"/>
              </a:ext>
            </a:extLst>
          </p:cNvPr>
          <p:cNvSpPr>
            <a:spLocks noGrp="1" noChangeArrowheads="1"/>
          </p:cNvSpPr>
          <p:nvPr>
            <p:ph type="body" idx="1"/>
          </p:nvPr>
        </p:nvSpPr>
        <p:spPr>
          <a:xfrm>
            <a:off x="352425" y="1411288"/>
            <a:ext cx="10515600" cy="4351338"/>
          </a:xfrm>
        </p:spPr>
        <p:txBody>
          <a:bodyPr/>
          <a:lstStyle/>
          <a:p>
            <a:pPr eaLnBrk="1" hangingPunct="1">
              <a:lnSpc>
                <a:spcPct val="80000"/>
              </a:lnSpc>
              <a:buFontTx/>
              <a:buNone/>
            </a:pPr>
            <a:r>
              <a:rPr lang="en-US" altLang="en-US" sz="3600" b="1" dirty="0">
                <a:solidFill>
                  <a:srgbClr val="FF0000"/>
                </a:solidFill>
              </a:rPr>
              <a:t>Step 4: Summarize the Message for the Team and Keep Brainstorming</a:t>
            </a:r>
          </a:p>
          <a:p>
            <a:pPr marL="0" indent="0" eaLnBrk="1" hangingPunct="1">
              <a:lnSpc>
                <a:spcPct val="80000"/>
              </a:lnSpc>
              <a:buNone/>
            </a:pPr>
            <a:r>
              <a:rPr lang="en-US" altLang="en-US" sz="3600" b="1" dirty="0">
                <a:solidFill>
                  <a:srgbClr val="FFFF00"/>
                </a:solidFill>
              </a:rPr>
              <a:t>I summarize the message and open the floor for discussion of creative ideas that will make the message pop.  Jesus taught in several different ways, and we must not limit ways we can deliver a message.</a:t>
            </a:r>
          </a:p>
          <a:p>
            <a:pPr eaLnBrk="1" hangingPunct="1">
              <a:lnSpc>
                <a:spcPct val="80000"/>
              </a:lnSpc>
            </a:pPr>
            <a:endParaRPr lang="en-US" altLang="en-US" dirty="0"/>
          </a:p>
        </p:txBody>
      </p:sp>
      <p:pic>
        <p:nvPicPr>
          <p:cNvPr id="2" name="Picture 1">
            <a:extLst>
              <a:ext uri="{FF2B5EF4-FFF2-40B4-BE49-F238E27FC236}">
                <a16:creationId xmlns:a16="http://schemas.microsoft.com/office/drawing/2014/main" id="{EAE42796-6599-0342-844A-4E6ADDC77755}"/>
              </a:ext>
            </a:extLst>
          </p:cNvPr>
          <p:cNvPicPr>
            <a:picLocks noChangeAspect="1"/>
          </p:cNvPicPr>
          <p:nvPr/>
        </p:nvPicPr>
        <p:blipFill>
          <a:blip r:embed="rId2"/>
          <a:stretch>
            <a:fillRect/>
          </a:stretch>
        </p:blipFill>
        <p:spPr>
          <a:xfrm>
            <a:off x="7543800" y="4280473"/>
            <a:ext cx="4514850" cy="2528316"/>
          </a:xfrm>
          <a:prstGeom prst="rect">
            <a:avLst/>
          </a:prstGeom>
        </p:spPr>
      </p:pic>
    </p:spTree>
    <p:extLst>
      <p:ext uri="{BB962C8B-B14F-4D97-AF65-F5344CB8AC3E}">
        <p14:creationId xmlns:p14="http://schemas.microsoft.com/office/powerpoint/2010/main" val="840865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146FCA6-A99E-A44C-A729-5671C63A27FF}"/>
              </a:ext>
            </a:extLst>
          </p:cNvPr>
          <p:cNvSpPr>
            <a:spLocks noGrp="1" noChangeArrowheads="1"/>
          </p:cNvSpPr>
          <p:nvPr>
            <p:ph type="title"/>
          </p:nvPr>
        </p:nvSpPr>
        <p:spPr/>
        <p:txBody>
          <a:bodyPr/>
          <a:lstStyle/>
          <a:p>
            <a:pPr eaLnBrk="1" hangingPunct="1"/>
            <a:r>
              <a:rPr lang="en-US" altLang="en-US" b="1" dirty="0">
                <a:solidFill>
                  <a:srgbClr val="FFFF00"/>
                </a:solidFill>
              </a:rPr>
              <a:t>Developing a Creative Worship Team!</a:t>
            </a:r>
          </a:p>
        </p:txBody>
      </p:sp>
      <p:sp>
        <p:nvSpPr>
          <p:cNvPr id="12291" name="Rectangle 3">
            <a:extLst>
              <a:ext uri="{FF2B5EF4-FFF2-40B4-BE49-F238E27FC236}">
                <a16:creationId xmlns:a16="http://schemas.microsoft.com/office/drawing/2014/main" id="{22AF045A-187C-3242-A597-C4ACCE130CF2}"/>
              </a:ext>
            </a:extLst>
          </p:cNvPr>
          <p:cNvSpPr>
            <a:spLocks noGrp="1" noChangeArrowheads="1"/>
          </p:cNvSpPr>
          <p:nvPr>
            <p:ph type="body" idx="1"/>
          </p:nvPr>
        </p:nvSpPr>
        <p:spPr>
          <a:xfrm>
            <a:off x="671513" y="1571625"/>
            <a:ext cx="10887075" cy="4524375"/>
          </a:xfrm>
        </p:spPr>
        <p:txBody>
          <a:bodyPr>
            <a:noAutofit/>
          </a:bodyPr>
          <a:lstStyle/>
          <a:p>
            <a:pPr eaLnBrk="1" hangingPunct="1">
              <a:lnSpc>
                <a:spcPct val="80000"/>
              </a:lnSpc>
              <a:buFontTx/>
              <a:buNone/>
            </a:pPr>
            <a:r>
              <a:rPr lang="en-US" altLang="en-US" sz="3600" b="1" dirty="0">
                <a:solidFill>
                  <a:srgbClr val="FF0000"/>
                </a:solidFill>
              </a:rPr>
              <a:t>Step 5: Putting the Plan into Action</a:t>
            </a:r>
          </a:p>
          <a:p>
            <a:pPr marL="0" indent="0" eaLnBrk="1" hangingPunct="1">
              <a:lnSpc>
                <a:spcPct val="80000"/>
              </a:lnSpc>
              <a:buNone/>
            </a:pPr>
            <a:r>
              <a:rPr lang="en-US" altLang="en-US" sz="3600" b="1" dirty="0">
                <a:solidFill>
                  <a:srgbClr val="FFFF00"/>
                </a:solidFill>
              </a:rPr>
              <a:t>Once we’ve hit on an idea that we want to use, we begin to assign responsibilities to the appropriate people.  Sometimes we use props that need to be gathered.  At other times we do a video shoot or incorporate a power-point presentation, etc.  All such tasks need to be assigned.  We also try to test out anything that we’re going to do before the Saturday evening service to make sure things work the way we hoped they would.</a:t>
            </a:r>
          </a:p>
        </p:txBody>
      </p:sp>
    </p:spTree>
    <p:extLst>
      <p:ext uri="{BB962C8B-B14F-4D97-AF65-F5344CB8AC3E}">
        <p14:creationId xmlns:p14="http://schemas.microsoft.com/office/powerpoint/2010/main" val="1936709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43A426D-7A85-604B-A9B7-6C7850AB32F7}"/>
              </a:ext>
            </a:extLst>
          </p:cNvPr>
          <p:cNvSpPr>
            <a:spLocks noGrp="1" noChangeArrowheads="1"/>
          </p:cNvSpPr>
          <p:nvPr>
            <p:ph type="title"/>
          </p:nvPr>
        </p:nvSpPr>
        <p:spPr>
          <a:xfrm>
            <a:off x="723900" y="17462"/>
            <a:ext cx="10515600" cy="939801"/>
          </a:xfrm>
        </p:spPr>
        <p:txBody>
          <a:bodyPr/>
          <a:lstStyle/>
          <a:p>
            <a:pPr algn="ctr" eaLnBrk="1" hangingPunct="1"/>
            <a:r>
              <a:rPr lang="en-US" altLang="en-US" b="1" dirty="0">
                <a:solidFill>
                  <a:srgbClr val="FFFF00"/>
                </a:solidFill>
              </a:rPr>
              <a:t>Developing a Creative Worship Team!</a:t>
            </a:r>
          </a:p>
        </p:txBody>
      </p:sp>
      <p:sp>
        <p:nvSpPr>
          <p:cNvPr id="13315" name="Rectangle 3">
            <a:extLst>
              <a:ext uri="{FF2B5EF4-FFF2-40B4-BE49-F238E27FC236}">
                <a16:creationId xmlns:a16="http://schemas.microsoft.com/office/drawing/2014/main" id="{295BD24B-1B40-2D4F-852C-3C0713341E76}"/>
              </a:ext>
            </a:extLst>
          </p:cNvPr>
          <p:cNvSpPr>
            <a:spLocks noGrp="1" noChangeArrowheads="1"/>
          </p:cNvSpPr>
          <p:nvPr>
            <p:ph type="body" idx="1"/>
          </p:nvPr>
        </p:nvSpPr>
        <p:spPr>
          <a:xfrm>
            <a:off x="214313" y="957263"/>
            <a:ext cx="9729787" cy="5514975"/>
          </a:xfrm>
        </p:spPr>
        <p:txBody>
          <a:bodyPr>
            <a:noAutofit/>
          </a:bodyPr>
          <a:lstStyle/>
          <a:p>
            <a:pPr eaLnBrk="1" hangingPunct="1">
              <a:lnSpc>
                <a:spcPct val="80000"/>
              </a:lnSpc>
              <a:buFontTx/>
              <a:buNone/>
            </a:pPr>
            <a:r>
              <a:rPr lang="en-US" altLang="en-US" sz="3600" b="1" dirty="0">
                <a:solidFill>
                  <a:srgbClr val="FF0000"/>
                </a:solidFill>
              </a:rPr>
              <a:t>Step 6: Sweat the Small Stuff (Not You But Someone, Please!)</a:t>
            </a:r>
          </a:p>
          <a:p>
            <a:pPr marL="0" indent="0" eaLnBrk="1" hangingPunct="1">
              <a:lnSpc>
                <a:spcPct val="80000"/>
              </a:lnSpc>
              <a:buNone/>
            </a:pPr>
            <a:r>
              <a:rPr lang="en-US" altLang="en-US" sz="3600" b="1" dirty="0">
                <a:solidFill>
                  <a:srgbClr val="FFFF00"/>
                </a:solidFill>
              </a:rPr>
              <a:t>Nothing hurts the creative planning process more than when there is a technology crash after all of your work has been done. </a:t>
            </a:r>
          </a:p>
          <a:p>
            <a:pPr marL="0" indent="0" eaLnBrk="1" hangingPunct="1">
              <a:lnSpc>
                <a:spcPct val="80000"/>
              </a:lnSpc>
              <a:buNone/>
            </a:pPr>
            <a:r>
              <a:rPr lang="en-US" altLang="en-US" sz="3600" b="1" dirty="0">
                <a:solidFill>
                  <a:srgbClr val="FFFF00"/>
                </a:solidFill>
              </a:rPr>
              <a:t>My biggest challenge is getting the creative team and the technology team to practice. It is a foreign word to many of them, but it helps eliminate awkward moments. </a:t>
            </a:r>
          </a:p>
        </p:txBody>
      </p:sp>
      <p:pic>
        <p:nvPicPr>
          <p:cNvPr id="2" name="Picture 1">
            <a:extLst>
              <a:ext uri="{FF2B5EF4-FFF2-40B4-BE49-F238E27FC236}">
                <a16:creationId xmlns:a16="http://schemas.microsoft.com/office/drawing/2014/main" id="{6433A81E-A1D9-564E-AF1E-91625DD582CA}"/>
              </a:ext>
            </a:extLst>
          </p:cNvPr>
          <p:cNvPicPr>
            <a:picLocks noChangeAspect="1"/>
          </p:cNvPicPr>
          <p:nvPr/>
        </p:nvPicPr>
        <p:blipFill>
          <a:blip r:embed="rId2"/>
          <a:stretch>
            <a:fillRect/>
          </a:stretch>
        </p:blipFill>
        <p:spPr>
          <a:xfrm>
            <a:off x="9601200" y="3770336"/>
            <a:ext cx="2590799" cy="3087664"/>
          </a:xfrm>
          <a:prstGeom prst="rect">
            <a:avLst/>
          </a:prstGeom>
        </p:spPr>
      </p:pic>
    </p:spTree>
    <p:extLst>
      <p:ext uri="{BB962C8B-B14F-4D97-AF65-F5344CB8AC3E}">
        <p14:creationId xmlns:p14="http://schemas.microsoft.com/office/powerpoint/2010/main" val="3901818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2281E33-8850-BE45-995B-766C118A7AD6}"/>
              </a:ext>
            </a:extLst>
          </p:cNvPr>
          <p:cNvSpPr>
            <a:spLocks noGrp="1" noChangeArrowheads="1"/>
          </p:cNvSpPr>
          <p:nvPr>
            <p:ph type="title"/>
          </p:nvPr>
        </p:nvSpPr>
        <p:spPr/>
        <p:txBody>
          <a:bodyPr/>
          <a:lstStyle/>
          <a:p>
            <a:pPr eaLnBrk="1" hangingPunct="1"/>
            <a:r>
              <a:rPr lang="en-US" altLang="en-US" b="1" dirty="0">
                <a:solidFill>
                  <a:srgbClr val="FFFF00"/>
                </a:solidFill>
              </a:rPr>
              <a:t>Developing a Creative Worship Team!</a:t>
            </a:r>
          </a:p>
        </p:txBody>
      </p:sp>
      <p:sp>
        <p:nvSpPr>
          <p:cNvPr id="14339" name="Rectangle 3">
            <a:extLst>
              <a:ext uri="{FF2B5EF4-FFF2-40B4-BE49-F238E27FC236}">
                <a16:creationId xmlns:a16="http://schemas.microsoft.com/office/drawing/2014/main" id="{7D1F2ABA-D62E-1540-81A8-4D373C52701A}"/>
              </a:ext>
            </a:extLst>
          </p:cNvPr>
          <p:cNvSpPr>
            <a:spLocks noGrp="1" noChangeArrowheads="1"/>
          </p:cNvSpPr>
          <p:nvPr>
            <p:ph type="body" idx="1"/>
          </p:nvPr>
        </p:nvSpPr>
        <p:spPr>
          <a:xfrm>
            <a:off x="838199" y="1385888"/>
            <a:ext cx="10863263" cy="4710112"/>
          </a:xfrm>
        </p:spPr>
        <p:txBody>
          <a:bodyPr>
            <a:noAutofit/>
          </a:bodyPr>
          <a:lstStyle/>
          <a:p>
            <a:pPr eaLnBrk="1" hangingPunct="1">
              <a:lnSpc>
                <a:spcPct val="80000"/>
              </a:lnSpc>
              <a:buFontTx/>
              <a:buNone/>
            </a:pPr>
            <a:r>
              <a:rPr lang="en-US" altLang="en-US" sz="3600" b="1" dirty="0">
                <a:solidFill>
                  <a:srgbClr val="FF0000"/>
                </a:solidFill>
              </a:rPr>
              <a:t>Step 6: Sweat the Small Stuff (Not You But Someone, Please!)</a:t>
            </a:r>
          </a:p>
          <a:p>
            <a:pPr eaLnBrk="1" hangingPunct="1">
              <a:lnSpc>
                <a:spcPct val="80000"/>
              </a:lnSpc>
            </a:pPr>
            <a:r>
              <a:rPr lang="en-US" altLang="en-US" sz="3600" b="1" dirty="0">
                <a:solidFill>
                  <a:srgbClr val="FFFF00"/>
                </a:solidFill>
              </a:rPr>
              <a:t>Even a quick run-through will aid in the process once the worship experience begins. </a:t>
            </a:r>
          </a:p>
          <a:p>
            <a:pPr eaLnBrk="1" hangingPunct="1">
              <a:lnSpc>
                <a:spcPct val="80000"/>
              </a:lnSpc>
            </a:pPr>
            <a:r>
              <a:rPr lang="en-US" altLang="en-US" sz="3600" b="1" dirty="0">
                <a:solidFill>
                  <a:srgbClr val="FFFF00"/>
                </a:solidFill>
              </a:rPr>
              <a:t>Pastor, hold your Creative Worship Team and your Worship staff accountable for any failures.</a:t>
            </a:r>
          </a:p>
          <a:p>
            <a:pPr eaLnBrk="1" hangingPunct="1">
              <a:lnSpc>
                <a:spcPct val="80000"/>
              </a:lnSpc>
            </a:pPr>
            <a:r>
              <a:rPr lang="en-US" altLang="en-US" sz="3600" b="1" dirty="0">
                <a:solidFill>
                  <a:srgbClr val="FFFF00"/>
                </a:solidFill>
              </a:rPr>
              <a:t>People are not perfect, but they have a greater chance of being perfect for two hours if you practice and have accountability.  (Give out the “Golden Plunger” award for the biggest mistake weekly and your quality will rise.)</a:t>
            </a:r>
          </a:p>
        </p:txBody>
      </p:sp>
    </p:spTree>
    <p:extLst>
      <p:ext uri="{BB962C8B-B14F-4D97-AF65-F5344CB8AC3E}">
        <p14:creationId xmlns:p14="http://schemas.microsoft.com/office/powerpoint/2010/main" val="933544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66D1156-0DC7-4C42-A763-3BB1A4FA191B}"/>
              </a:ext>
            </a:extLst>
          </p:cNvPr>
          <p:cNvSpPr>
            <a:spLocks noGrp="1" noChangeArrowheads="1"/>
          </p:cNvSpPr>
          <p:nvPr>
            <p:ph type="title"/>
          </p:nvPr>
        </p:nvSpPr>
        <p:spPr>
          <a:xfrm>
            <a:off x="600075" y="304800"/>
            <a:ext cx="10901363" cy="1143000"/>
          </a:xfrm>
        </p:spPr>
        <p:txBody>
          <a:bodyPr>
            <a:noAutofit/>
          </a:bodyPr>
          <a:lstStyle/>
          <a:p>
            <a:pPr algn="ctr" eaLnBrk="1" hangingPunct="1"/>
            <a:r>
              <a:rPr lang="en-US" altLang="en-US" b="1" dirty="0">
                <a:solidFill>
                  <a:srgbClr val="FFFF00"/>
                </a:solidFill>
              </a:rPr>
              <a:t>Additional Preparation Needed Before a Sermon Series</a:t>
            </a:r>
          </a:p>
        </p:txBody>
      </p:sp>
      <p:sp>
        <p:nvSpPr>
          <p:cNvPr id="15363" name="Rectangle 3">
            <a:extLst>
              <a:ext uri="{FF2B5EF4-FFF2-40B4-BE49-F238E27FC236}">
                <a16:creationId xmlns:a16="http://schemas.microsoft.com/office/drawing/2014/main" id="{4E394231-4761-374B-A895-834DB8C9577F}"/>
              </a:ext>
            </a:extLst>
          </p:cNvPr>
          <p:cNvSpPr>
            <a:spLocks noGrp="1" noChangeArrowheads="1"/>
          </p:cNvSpPr>
          <p:nvPr>
            <p:ph type="body" idx="1"/>
          </p:nvPr>
        </p:nvSpPr>
        <p:spPr>
          <a:xfrm>
            <a:off x="600075" y="1447799"/>
            <a:ext cx="11229975" cy="5110163"/>
          </a:xfrm>
        </p:spPr>
        <p:txBody>
          <a:bodyPr>
            <a:noAutofit/>
          </a:bodyPr>
          <a:lstStyle/>
          <a:p>
            <a:pPr eaLnBrk="1" hangingPunct="1">
              <a:lnSpc>
                <a:spcPct val="80000"/>
              </a:lnSpc>
            </a:pPr>
            <a:r>
              <a:rPr lang="en-US" altLang="en-US" sz="3600" b="1" dirty="0">
                <a:solidFill>
                  <a:srgbClr val="FFFF00"/>
                </a:solidFill>
              </a:rPr>
              <a:t>Our worship planning team meets a week or two before the launch of a new message series.</a:t>
            </a:r>
          </a:p>
          <a:p>
            <a:pPr eaLnBrk="1" hangingPunct="1">
              <a:lnSpc>
                <a:spcPct val="80000"/>
              </a:lnSpc>
            </a:pPr>
            <a:r>
              <a:rPr lang="en-US" altLang="en-US" sz="3600" b="1" dirty="0">
                <a:solidFill>
                  <a:srgbClr val="FFFF00"/>
                </a:solidFill>
              </a:rPr>
              <a:t>I give the team a general impression of what we will be seeing in the next series. </a:t>
            </a:r>
          </a:p>
          <a:p>
            <a:pPr eaLnBrk="1" hangingPunct="1">
              <a:lnSpc>
                <a:spcPct val="80000"/>
              </a:lnSpc>
            </a:pPr>
            <a:r>
              <a:rPr lang="en-US" altLang="en-US" sz="3600" b="1" dirty="0">
                <a:solidFill>
                  <a:srgbClr val="FFFF00"/>
                </a:solidFill>
              </a:rPr>
              <a:t>During the meeting, I gain affirmation or rejection of the topics I’ve chosen. I also receive ideas for additional messages.</a:t>
            </a:r>
          </a:p>
          <a:p>
            <a:pPr eaLnBrk="1" hangingPunct="1">
              <a:lnSpc>
                <a:spcPct val="80000"/>
              </a:lnSpc>
            </a:pPr>
            <a:r>
              <a:rPr lang="en-US" altLang="en-US" sz="3600" b="1" dirty="0">
                <a:solidFill>
                  <a:srgbClr val="FFFF00"/>
                </a:solidFill>
              </a:rPr>
              <a:t>The ultimate goal of this meeting is to get an umbrella idea of where the series is headed and how to advertise and promote it.</a:t>
            </a:r>
          </a:p>
        </p:txBody>
      </p:sp>
    </p:spTree>
    <p:extLst>
      <p:ext uri="{BB962C8B-B14F-4D97-AF65-F5344CB8AC3E}">
        <p14:creationId xmlns:p14="http://schemas.microsoft.com/office/powerpoint/2010/main" val="1529479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8D1EBC6-780C-FF48-B571-9BA879997395}"/>
              </a:ext>
            </a:extLst>
          </p:cNvPr>
          <p:cNvSpPr>
            <a:spLocks noGrp="1" noChangeArrowheads="1"/>
          </p:cNvSpPr>
          <p:nvPr>
            <p:ph type="title"/>
          </p:nvPr>
        </p:nvSpPr>
        <p:spPr>
          <a:xfrm>
            <a:off x="0" y="304800"/>
            <a:ext cx="12192000" cy="1143000"/>
          </a:xfrm>
        </p:spPr>
        <p:txBody>
          <a:bodyPr>
            <a:noAutofit/>
          </a:bodyPr>
          <a:lstStyle/>
          <a:p>
            <a:pPr algn="ctr" eaLnBrk="1" hangingPunct="1"/>
            <a:r>
              <a:rPr lang="en-US" altLang="en-US" b="1" dirty="0">
                <a:solidFill>
                  <a:srgbClr val="FFFF00"/>
                </a:solidFill>
              </a:rPr>
              <a:t>Additional Preparation Needed Before a Sermon Series</a:t>
            </a:r>
          </a:p>
        </p:txBody>
      </p:sp>
      <p:sp>
        <p:nvSpPr>
          <p:cNvPr id="16387" name="Rectangle 3">
            <a:extLst>
              <a:ext uri="{FF2B5EF4-FFF2-40B4-BE49-F238E27FC236}">
                <a16:creationId xmlns:a16="http://schemas.microsoft.com/office/drawing/2014/main" id="{DDEE103B-6FE3-D54C-BDDA-37A98D048F24}"/>
              </a:ext>
            </a:extLst>
          </p:cNvPr>
          <p:cNvSpPr>
            <a:spLocks noGrp="1" noChangeArrowheads="1"/>
          </p:cNvSpPr>
          <p:nvPr>
            <p:ph type="body" idx="1"/>
          </p:nvPr>
        </p:nvSpPr>
        <p:spPr>
          <a:xfrm>
            <a:off x="400049" y="1447800"/>
            <a:ext cx="11415713" cy="4648200"/>
          </a:xfrm>
        </p:spPr>
        <p:txBody>
          <a:bodyPr>
            <a:noAutofit/>
          </a:bodyPr>
          <a:lstStyle/>
          <a:p>
            <a:pPr marL="0" indent="0" eaLnBrk="1" hangingPunct="1">
              <a:lnSpc>
                <a:spcPct val="80000"/>
              </a:lnSpc>
              <a:buNone/>
            </a:pPr>
            <a:r>
              <a:rPr lang="en-US" altLang="en-US" sz="3600" b="1" dirty="0">
                <a:solidFill>
                  <a:srgbClr val="FFFF00"/>
                </a:solidFill>
              </a:rPr>
              <a:t>After the overall idea for the series is decided (we rarely do a series longer than 6 weeks), we meet weekly to discuss the next weekend’s message (Review the 6 step process described above).</a:t>
            </a:r>
          </a:p>
          <a:p>
            <a:pPr marL="0" indent="0" eaLnBrk="1" hangingPunct="1">
              <a:lnSpc>
                <a:spcPct val="80000"/>
              </a:lnSpc>
              <a:buNone/>
            </a:pPr>
            <a:r>
              <a:rPr lang="en-US" altLang="en-US" sz="3600" b="1" dirty="0">
                <a:solidFill>
                  <a:srgbClr val="FFFF00"/>
                </a:solidFill>
              </a:rPr>
              <a:t>It would be great if we could work several weeks ahead, but I have discovered that I’m not wired that way. Since we started our worship planning team, I’ve been amazed at the positive responses people have given. </a:t>
            </a:r>
          </a:p>
        </p:txBody>
      </p:sp>
      <p:pic>
        <p:nvPicPr>
          <p:cNvPr id="2" name="Picture 1">
            <a:extLst>
              <a:ext uri="{FF2B5EF4-FFF2-40B4-BE49-F238E27FC236}">
                <a16:creationId xmlns:a16="http://schemas.microsoft.com/office/drawing/2014/main" id="{A4724112-29FA-CE47-8F9E-F15F1969F5AA}"/>
              </a:ext>
            </a:extLst>
          </p:cNvPr>
          <p:cNvPicPr>
            <a:picLocks noChangeAspect="1"/>
          </p:cNvPicPr>
          <p:nvPr/>
        </p:nvPicPr>
        <p:blipFill>
          <a:blip r:embed="rId2"/>
          <a:stretch>
            <a:fillRect/>
          </a:stretch>
        </p:blipFill>
        <p:spPr>
          <a:xfrm>
            <a:off x="2551905" y="5234609"/>
            <a:ext cx="7112000" cy="1499428"/>
          </a:xfrm>
          <a:prstGeom prst="rect">
            <a:avLst/>
          </a:prstGeom>
        </p:spPr>
      </p:pic>
    </p:spTree>
    <p:extLst>
      <p:ext uri="{BB962C8B-B14F-4D97-AF65-F5344CB8AC3E}">
        <p14:creationId xmlns:p14="http://schemas.microsoft.com/office/powerpoint/2010/main" val="2057833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0F48CDC-FFCF-7645-ACE7-F58BC63F4E33}"/>
              </a:ext>
            </a:extLst>
          </p:cNvPr>
          <p:cNvSpPr>
            <a:spLocks noGrp="1" noChangeArrowheads="1"/>
          </p:cNvSpPr>
          <p:nvPr>
            <p:ph type="title"/>
          </p:nvPr>
        </p:nvSpPr>
        <p:spPr>
          <a:xfrm>
            <a:off x="838200" y="0"/>
            <a:ext cx="10515600" cy="1325563"/>
          </a:xfrm>
        </p:spPr>
        <p:txBody>
          <a:bodyPr/>
          <a:lstStyle/>
          <a:p>
            <a:pPr algn="ctr" eaLnBrk="1" hangingPunct="1"/>
            <a:r>
              <a:rPr lang="en-US" altLang="en-US" b="1" dirty="0">
                <a:solidFill>
                  <a:srgbClr val="FFFF00"/>
                </a:solidFill>
              </a:rPr>
              <a:t>Developing a Creative Worship Team!</a:t>
            </a:r>
          </a:p>
        </p:txBody>
      </p:sp>
      <p:sp>
        <p:nvSpPr>
          <p:cNvPr id="17411" name="Rectangle 3">
            <a:extLst>
              <a:ext uri="{FF2B5EF4-FFF2-40B4-BE49-F238E27FC236}">
                <a16:creationId xmlns:a16="http://schemas.microsoft.com/office/drawing/2014/main" id="{FE173C34-C52E-E741-9620-02D92361371C}"/>
              </a:ext>
            </a:extLst>
          </p:cNvPr>
          <p:cNvSpPr>
            <a:spLocks noGrp="1" noChangeArrowheads="1"/>
          </p:cNvSpPr>
          <p:nvPr>
            <p:ph type="body" idx="1"/>
          </p:nvPr>
        </p:nvSpPr>
        <p:spPr>
          <a:xfrm>
            <a:off x="185738" y="1000124"/>
            <a:ext cx="11772900" cy="5857875"/>
          </a:xfrm>
        </p:spPr>
        <p:txBody>
          <a:bodyPr>
            <a:noAutofit/>
          </a:bodyPr>
          <a:lstStyle/>
          <a:p>
            <a:pPr algn="ctr" eaLnBrk="1" hangingPunct="1">
              <a:lnSpc>
                <a:spcPct val="80000"/>
              </a:lnSpc>
              <a:buFontTx/>
              <a:buNone/>
            </a:pPr>
            <a:r>
              <a:rPr lang="en-US" altLang="en-US" sz="1600" b="1" dirty="0">
                <a:solidFill>
                  <a:srgbClr val="FFFF00"/>
                </a:solidFill>
              </a:rPr>
              <a:t>When the music fades, </a:t>
            </a:r>
            <a:br>
              <a:rPr lang="en-US" altLang="en-US" sz="1600" b="1" dirty="0">
                <a:solidFill>
                  <a:srgbClr val="FFFF00"/>
                </a:solidFill>
              </a:rPr>
            </a:br>
            <a:r>
              <a:rPr lang="en-US" altLang="en-US" sz="1600" b="1" dirty="0">
                <a:solidFill>
                  <a:srgbClr val="FFFF00"/>
                </a:solidFill>
              </a:rPr>
              <a:t>All is stripped away, </a:t>
            </a:r>
            <a:br>
              <a:rPr lang="en-US" altLang="en-US" sz="1600" b="1" dirty="0">
                <a:solidFill>
                  <a:srgbClr val="FFFF00"/>
                </a:solidFill>
              </a:rPr>
            </a:br>
            <a:r>
              <a:rPr lang="en-US" altLang="en-US" sz="1600" b="1" dirty="0">
                <a:solidFill>
                  <a:srgbClr val="FFFF00"/>
                </a:solidFill>
              </a:rPr>
              <a:t>And I simply come. </a:t>
            </a:r>
            <a:br>
              <a:rPr lang="en-US" altLang="en-US" sz="1600" b="1" dirty="0">
                <a:solidFill>
                  <a:srgbClr val="FFFF00"/>
                </a:solidFill>
              </a:rPr>
            </a:br>
            <a:r>
              <a:rPr lang="en-US" altLang="en-US" sz="1600" b="1" dirty="0">
                <a:solidFill>
                  <a:srgbClr val="FFFF00"/>
                </a:solidFill>
              </a:rPr>
              <a:t>Longing just to bring </a:t>
            </a:r>
            <a:br>
              <a:rPr lang="en-US" altLang="en-US" sz="1600" b="1" dirty="0">
                <a:solidFill>
                  <a:srgbClr val="FFFF00"/>
                </a:solidFill>
              </a:rPr>
            </a:br>
            <a:r>
              <a:rPr lang="en-US" altLang="en-US" sz="1600" b="1" dirty="0">
                <a:solidFill>
                  <a:srgbClr val="FFFF00"/>
                </a:solidFill>
              </a:rPr>
              <a:t>Something that’s of worth </a:t>
            </a:r>
            <a:br>
              <a:rPr lang="en-US" altLang="en-US" sz="1600" b="1" dirty="0">
                <a:solidFill>
                  <a:srgbClr val="FFFF00"/>
                </a:solidFill>
              </a:rPr>
            </a:br>
            <a:r>
              <a:rPr lang="en-US" altLang="en-US" sz="1600" b="1" dirty="0">
                <a:solidFill>
                  <a:srgbClr val="FFFF00"/>
                </a:solidFill>
              </a:rPr>
              <a:t>That will bless Your heart.</a:t>
            </a:r>
          </a:p>
          <a:p>
            <a:pPr algn="ctr" eaLnBrk="1" hangingPunct="1">
              <a:lnSpc>
                <a:spcPct val="80000"/>
              </a:lnSpc>
              <a:buFontTx/>
              <a:buNone/>
            </a:pPr>
            <a:r>
              <a:rPr lang="en-US" altLang="en-US" sz="1600" b="1" dirty="0">
                <a:solidFill>
                  <a:srgbClr val="FFFF00"/>
                </a:solidFill>
              </a:rPr>
              <a:t>I’ll bring You more than a song. </a:t>
            </a:r>
            <a:br>
              <a:rPr lang="en-US" altLang="en-US" sz="1600" b="1" dirty="0">
                <a:solidFill>
                  <a:srgbClr val="FFFF00"/>
                </a:solidFill>
              </a:rPr>
            </a:br>
            <a:r>
              <a:rPr lang="en-US" altLang="en-US" sz="1600" b="1" dirty="0">
                <a:solidFill>
                  <a:srgbClr val="FFFF00"/>
                </a:solidFill>
              </a:rPr>
              <a:t>For a song in itself is not what </a:t>
            </a:r>
            <a:br>
              <a:rPr lang="en-US" altLang="en-US" sz="1600" b="1" dirty="0">
                <a:solidFill>
                  <a:srgbClr val="FFFF00"/>
                </a:solidFill>
              </a:rPr>
            </a:br>
            <a:r>
              <a:rPr lang="en-US" altLang="en-US" sz="1600" b="1" dirty="0">
                <a:solidFill>
                  <a:srgbClr val="FFFF00"/>
                </a:solidFill>
              </a:rPr>
              <a:t>You have required. </a:t>
            </a:r>
            <a:br>
              <a:rPr lang="en-US" altLang="en-US" sz="1600" b="1" dirty="0">
                <a:solidFill>
                  <a:srgbClr val="FFFF00"/>
                </a:solidFill>
              </a:rPr>
            </a:br>
            <a:r>
              <a:rPr lang="en-US" altLang="en-US" sz="1600" b="1" dirty="0">
                <a:solidFill>
                  <a:srgbClr val="FFFF00"/>
                </a:solidFill>
              </a:rPr>
              <a:t>You search much deeper within, </a:t>
            </a:r>
            <a:br>
              <a:rPr lang="en-US" altLang="en-US" sz="1600" b="1" dirty="0">
                <a:solidFill>
                  <a:srgbClr val="FFFF00"/>
                </a:solidFill>
              </a:rPr>
            </a:br>
            <a:r>
              <a:rPr lang="en-US" altLang="en-US" sz="1600" b="1" dirty="0">
                <a:solidFill>
                  <a:srgbClr val="FFFF00"/>
                </a:solidFill>
              </a:rPr>
              <a:t>Through the way things appear; </a:t>
            </a:r>
            <a:br>
              <a:rPr lang="en-US" altLang="en-US" sz="1600" b="1" dirty="0">
                <a:solidFill>
                  <a:srgbClr val="FFFF00"/>
                </a:solidFill>
              </a:rPr>
            </a:br>
            <a:r>
              <a:rPr lang="en-US" altLang="en-US" sz="1600" b="1" dirty="0">
                <a:solidFill>
                  <a:srgbClr val="FFFF00"/>
                </a:solidFill>
              </a:rPr>
              <a:t>You’re looking into my heart.</a:t>
            </a:r>
          </a:p>
          <a:p>
            <a:pPr algn="ctr" eaLnBrk="1" hangingPunct="1">
              <a:lnSpc>
                <a:spcPct val="80000"/>
              </a:lnSpc>
              <a:buFontTx/>
              <a:buNone/>
            </a:pPr>
            <a:r>
              <a:rPr lang="en-US" altLang="en-US" sz="1600" b="1" dirty="0">
                <a:solidFill>
                  <a:srgbClr val="FFFF00"/>
                </a:solidFill>
              </a:rPr>
              <a:t>I’m coming back to the heart of worship, </a:t>
            </a:r>
            <a:br>
              <a:rPr lang="en-US" altLang="en-US" sz="1600" b="1" dirty="0">
                <a:solidFill>
                  <a:srgbClr val="FFFF00"/>
                </a:solidFill>
              </a:rPr>
            </a:br>
            <a:r>
              <a:rPr lang="en-US" altLang="en-US" sz="1600" b="1" dirty="0">
                <a:solidFill>
                  <a:srgbClr val="FFFF00"/>
                </a:solidFill>
              </a:rPr>
              <a:t>And it’s all about You, </a:t>
            </a:r>
            <a:br>
              <a:rPr lang="en-US" altLang="en-US" sz="1600" b="1" dirty="0">
                <a:solidFill>
                  <a:srgbClr val="FFFF00"/>
                </a:solidFill>
              </a:rPr>
            </a:br>
            <a:r>
              <a:rPr lang="en-US" altLang="en-US" sz="1600" b="1" dirty="0">
                <a:solidFill>
                  <a:srgbClr val="FFFF00"/>
                </a:solidFill>
              </a:rPr>
              <a:t>All about You Jesus. </a:t>
            </a:r>
            <a:br>
              <a:rPr lang="en-US" altLang="en-US" sz="1600" b="1" dirty="0">
                <a:solidFill>
                  <a:srgbClr val="FFFF00"/>
                </a:solidFill>
              </a:rPr>
            </a:br>
            <a:r>
              <a:rPr lang="en-US" altLang="en-US" sz="1600" b="1" dirty="0">
                <a:solidFill>
                  <a:srgbClr val="FFFF00"/>
                </a:solidFill>
              </a:rPr>
              <a:t>I’m sorry Lord for the thing I’ve made it. </a:t>
            </a:r>
            <a:br>
              <a:rPr lang="en-US" altLang="en-US" sz="1600" b="1" dirty="0">
                <a:solidFill>
                  <a:srgbClr val="FFFF00"/>
                </a:solidFill>
              </a:rPr>
            </a:br>
            <a:r>
              <a:rPr lang="en-US" altLang="en-US" sz="1600" b="1" dirty="0">
                <a:solidFill>
                  <a:srgbClr val="FFFF00"/>
                </a:solidFill>
              </a:rPr>
              <a:t>When it’s all about You. </a:t>
            </a:r>
            <a:br>
              <a:rPr lang="en-US" altLang="en-US" sz="1600" b="1" dirty="0">
                <a:solidFill>
                  <a:srgbClr val="FFFF00"/>
                </a:solidFill>
              </a:rPr>
            </a:br>
            <a:r>
              <a:rPr lang="en-US" altLang="en-US" sz="1600" b="1" dirty="0">
                <a:solidFill>
                  <a:srgbClr val="FFFF00"/>
                </a:solidFill>
              </a:rPr>
              <a:t>All about you Jesus.</a:t>
            </a:r>
          </a:p>
          <a:p>
            <a:pPr algn="ctr" eaLnBrk="1" hangingPunct="1">
              <a:lnSpc>
                <a:spcPct val="80000"/>
              </a:lnSpc>
              <a:buFontTx/>
              <a:buNone/>
            </a:pPr>
            <a:r>
              <a:rPr lang="en-US" altLang="en-US" sz="1600" b="1" dirty="0">
                <a:solidFill>
                  <a:srgbClr val="FFFF00"/>
                </a:solidFill>
              </a:rPr>
              <a:t>King of endless worth </a:t>
            </a:r>
            <a:br>
              <a:rPr lang="en-US" altLang="en-US" sz="1600" b="1" dirty="0">
                <a:solidFill>
                  <a:srgbClr val="FFFF00"/>
                </a:solidFill>
              </a:rPr>
            </a:br>
            <a:r>
              <a:rPr lang="en-US" altLang="en-US" sz="1600" b="1" dirty="0">
                <a:solidFill>
                  <a:srgbClr val="FFFF00"/>
                </a:solidFill>
              </a:rPr>
              <a:t>No one could express </a:t>
            </a:r>
            <a:br>
              <a:rPr lang="en-US" altLang="en-US" sz="1600" b="1" dirty="0">
                <a:solidFill>
                  <a:srgbClr val="FFFF00"/>
                </a:solidFill>
              </a:rPr>
            </a:br>
            <a:r>
              <a:rPr lang="en-US" altLang="en-US" sz="1600" b="1" dirty="0">
                <a:solidFill>
                  <a:srgbClr val="FFFF00"/>
                </a:solidFill>
              </a:rPr>
              <a:t>How much You deserve. </a:t>
            </a:r>
            <a:br>
              <a:rPr lang="en-US" altLang="en-US" sz="1600" b="1" dirty="0">
                <a:solidFill>
                  <a:srgbClr val="FFFF00"/>
                </a:solidFill>
              </a:rPr>
            </a:br>
            <a:r>
              <a:rPr lang="en-US" altLang="en-US" sz="1600" b="1" dirty="0">
                <a:solidFill>
                  <a:srgbClr val="FFFF00"/>
                </a:solidFill>
              </a:rPr>
              <a:t>Though I’m weak and poor </a:t>
            </a:r>
            <a:br>
              <a:rPr lang="en-US" altLang="en-US" sz="1600" b="1" dirty="0">
                <a:solidFill>
                  <a:srgbClr val="FFFF00"/>
                </a:solidFill>
              </a:rPr>
            </a:br>
            <a:r>
              <a:rPr lang="en-US" altLang="en-US" sz="1600" b="1" dirty="0">
                <a:solidFill>
                  <a:srgbClr val="FFFF00"/>
                </a:solidFill>
              </a:rPr>
              <a:t>All I have is Yours, </a:t>
            </a:r>
            <a:br>
              <a:rPr lang="en-US" altLang="en-US" sz="1600" b="1" dirty="0">
                <a:solidFill>
                  <a:srgbClr val="FFFF00"/>
                </a:solidFill>
              </a:rPr>
            </a:br>
            <a:r>
              <a:rPr lang="en-US" altLang="en-US" sz="1600" b="1" dirty="0">
                <a:solidFill>
                  <a:srgbClr val="FFFF00"/>
                </a:solidFill>
              </a:rPr>
              <a:t>Every single breath.</a:t>
            </a:r>
          </a:p>
          <a:p>
            <a:pPr algn="ctr" eaLnBrk="1" hangingPunct="1">
              <a:lnSpc>
                <a:spcPct val="80000"/>
              </a:lnSpc>
              <a:buFontTx/>
              <a:buNone/>
            </a:pPr>
            <a:r>
              <a:rPr lang="en-US" altLang="en-US" sz="1600" b="1" dirty="0">
                <a:solidFill>
                  <a:srgbClr val="FFFF00"/>
                </a:solidFill>
              </a:rPr>
              <a:t>-Matt Redman-</a:t>
            </a:r>
          </a:p>
        </p:txBody>
      </p:sp>
    </p:spTree>
    <p:extLst>
      <p:ext uri="{BB962C8B-B14F-4D97-AF65-F5344CB8AC3E}">
        <p14:creationId xmlns:p14="http://schemas.microsoft.com/office/powerpoint/2010/main" val="4241723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9B8D36C-8135-354B-BEBC-014D7F1B17AD}"/>
              </a:ext>
            </a:extLst>
          </p:cNvPr>
          <p:cNvSpPr>
            <a:spLocks noGrp="1" noChangeArrowheads="1"/>
          </p:cNvSpPr>
          <p:nvPr>
            <p:ph type="ctrTitle"/>
          </p:nvPr>
        </p:nvSpPr>
        <p:spPr>
          <a:xfrm>
            <a:off x="1596325" y="161925"/>
            <a:ext cx="9484963" cy="891960"/>
          </a:xfrm>
        </p:spPr>
        <p:txBody>
          <a:bodyPr>
            <a:noAutofit/>
          </a:bodyPr>
          <a:lstStyle/>
          <a:p>
            <a:pPr eaLnBrk="1" hangingPunct="1"/>
            <a:r>
              <a:rPr lang="en-US" altLang="en-US" sz="4800" b="1" dirty="0">
                <a:solidFill>
                  <a:srgbClr val="FF9300"/>
                </a:solidFill>
              </a:rPr>
              <a:t>Developing a Creative Worship Team!</a:t>
            </a:r>
          </a:p>
        </p:txBody>
      </p:sp>
      <p:sp>
        <p:nvSpPr>
          <p:cNvPr id="4" name="Rectangle 3">
            <a:extLst>
              <a:ext uri="{FF2B5EF4-FFF2-40B4-BE49-F238E27FC236}">
                <a16:creationId xmlns:a16="http://schemas.microsoft.com/office/drawing/2014/main" id="{A3A55A58-4198-F348-A3D6-C88DDCE2D45D}"/>
              </a:ext>
            </a:extLst>
          </p:cNvPr>
          <p:cNvSpPr txBox="1">
            <a:spLocks noChangeArrowheads="1"/>
          </p:cNvSpPr>
          <p:nvPr/>
        </p:nvSpPr>
        <p:spPr>
          <a:xfrm>
            <a:off x="3086100" y="5105400"/>
            <a:ext cx="6400800" cy="17526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a:t>By</a:t>
            </a:r>
          </a:p>
          <a:p>
            <a:r>
              <a:rPr lang="en-US" altLang="en-US"/>
              <a:t>Dr. Tom Cheyney</a:t>
            </a:r>
          </a:p>
          <a:p>
            <a:r>
              <a:rPr lang="en-US" altLang="en-US"/>
              <a:t>Greater Orlando Baptist Association</a:t>
            </a:r>
          </a:p>
          <a:p>
            <a:r>
              <a:rPr lang="en-US" altLang="en-US"/>
              <a:t>tcheyney@goba.org</a:t>
            </a:r>
            <a:endParaRPr lang="en-US" altLang="en-US" dirty="0"/>
          </a:p>
        </p:txBody>
      </p:sp>
      <p:pic>
        <p:nvPicPr>
          <p:cNvPr id="5" name="Picture 4">
            <a:extLst>
              <a:ext uri="{FF2B5EF4-FFF2-40B4-BE49-F238E27FC236}">
                <a16:creationId xmlns:a16="http://schemas.microsoft.com/office/drawing/2014/main" id="{5FEB0A7A-90B9-FD4C-81D3-B0B94ED50446}"/>
              </a:ext>
            </a:extLst>
          </p:cNvPr>
          <p:cNvPicPr>
            <a:picLocks noChangeAspect="1"/>
          </p:cNvPicPr>
          <p:nvPr/>
        </p:nvPicPr>
        <p:blipFill>
          <a:blip r:embed="rId2"/>
          <a:stretch>
            <a:fillRect/>
          </a:stretch>
        </p:blipFill>
        <p:spPr>
          <a:xfrm>
            <a:off x="1596325" y="1358900"/>
            <a:ext cx="9105900" cy="3746500"/>
          </a:xfrm>
          <a:prstGeom prst="rect">
            <a:avLst/>
          </a:prstGeom>
        </p:spPr>
      </p:pic>
    </p:spTree>
    <p:extLst>
      <p:ext uri="{BB962C8B-B14F-4D97-AF65-F5344CB8AC3E}">
        <p14:creationId xmlns:p14="http://schemas.microsoft.com/office/powerpoint/2010/main" val="414358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F9D9BCF-23FC-2246-9976-0194387AD2A0}"/>
              </a:ext>
            </a:extLst>
          </p:cNvPr>
          <p:cNvSpPr>
            <a:spLocks noGrp="1" noChangeArrowheads="1"/>
          </p:cNvSpPr>
          <p:nvPr>
            <p:ph type="title"/>
          </p:nvPr>
        </p:nvSpPr>
        <p:spPr>
          <a:xfrm>
            <a:off x="2057400" y="228600"/>
            <a:ext cx="7772400" cy="1143000"/>
          </a:xfrm>
        </p:spPr>
        <p:txBody>
          <a:bodyPr>
            <a:normAutofit fontScale="90000"/>
          </a:bodyPr>
          <a:lstStyle/>
          <a:p>
            <a:pPr algn="ctr" eaLnBrk="1" hangingPunct="1"/>
            <a:r>
              <a:rPr lang="en-US" altLang="en-US" b="1" dirty="0">
                <a:solidFill>
                  <a:srgbClr val="FFFF00"/>
                </a:solidFill>
              </a:rPr>
              <a:t>Developing a Creative Worship Team!</a:t>
            </a:r>
          </a:p>
        </p:txBody>
      </p:sp>
      <p:sp>
        <p:nvSpPr>
          <p:cNvPr id="3075" name="Rectangle 3">
            <a:extLst>
              <a:ext uri="{FF2B5EF4-FFF2-40B4-BE49-F238E27FC236}">
                <a16:creationId xmlns:a16="http://schemas.microsoft.com/office/drawing/2014/main" id="{DA90CBE8-4936-1B43-A31C-35EE8B0AAA2C}"/>
              </a:ext>
            </a:extLst>
          </p:cNvPr>
          <p:cNvSpPr>
            <a:spLocks noGrp="1" noChangeArrowheads="1"/>
          </p:cNvSpPr>
          <p:nvPr>
            <p:ph type="body" idx="1"/>
          </p:nvPr>
        </p:nvSpPr>
        <p:spPr>
          <a:xfrm>
            <a:off x="342901" y="1371600"/>
            <a:ext cx="11530012" cy="4495800"/>
          </a:xfrm>
        </p:spPr>
        <p:txBody>
          <a:bodyPr>
            <a:noAutofit/>
          </a:bodyPr>
          <a:lstStyle/>
          <a:p>
            <a:pPr eaLnBrk="1" hangingPunct="1">
              <a:lnSpc>
                <a:spcPct val="80000"/>
              </a:lnSpc>
              <a:buFontTx/>
              <a:buNone/>
            </a:pPr>
            <a:r>
              <a:rPr lang="en-US" altLang="en-US" sz="3200" b="1" dirty="0">
                <a:solidFill>
                  <a:srgbClr val="FFFF00"/>
                </a:solidFill>
              </a:rPr>
              <a:t>Churches everywhere are beginning to look at the worship experience in a new way.  It is no longer a singular event (preaching) but now a corporate event (worshipping). </a:t>
            </a:r>
          </a:p>
          <a:p>
            <a:pPr eaLnBrk="1" hangingPunct="1">
              <a:lnSpc>
                <a:spcPct val="80000"/>
              </a:lnSpc>
              <a:buFontTx/>
              <a:buNone/>
            </a:pPr>
            <a:r>
              <a:rPr lang="en-US" altLang="en-US" sz="3200" b="1" dirty="0">
                <a:solidFill>
                  <a:srgbClr val="FFFF00"/>
                </a:solidFill>
              </a:rPr>
              <a:t>While the preaching of Gods word (sermon) is still the central piece of the worship experience, now worshippers are looking for an experience that draws it all together. </a:t>
            </a:r>
          </a:p>
          <a:p>
            <a:pPr eaLnBrk="1" hangingPunct="1">
              <a:lnSpc>
                <a:spcPct val="80000"/>
              </a:lnSpc>
              <a:buFontTx/>
              <a:buNone/>
            </a:pPr>
            <a:r>
              <a:rPr lang="en-US" altLang="en-US" sz="3200" b="1" dirty="0">
                <a:solidFill>
                  <a:srgbClr val="FFFF00"/>
                </a:solidFill>
              </a:rPr>
              <a:t>Thus, there is a move towards creating a creative worship team that draws all of the elements together for the purpose of experiencing God.  </a:t>
            </a:r>
          </a:p>
          <a:p>
            <a:pPr eaLnBrk="1" hangingPunct="1">
              <a:lnSpc>
                <a:spcPct val="80000"/>
              </a:lnSpc>
              <a:buFontTx/>
              <a:buNone/>
            </a:pPr>
            <a:r>
              <a:rPr lang="en-US" altLang="en-US" sz="3200" b="1" dirty="0">
                <a:solidFill>
                  <a:srgbClr val="FFFF00"/>
                </a:solidFill>
              </a:rPr>
              <a:t>Today there is greater team planning for worship than there was 20 years ago! Churches are discovering that becoming more creative in worship honors our creative God.</a:t>
            </a:r>
          </a:p>
        </p:txBody>
      </p:sp>
    </p:spTree>
    <p:extLst>
      <p:ext uri="{BB962C8B-B14F-4D97-AF65-F5344CB8AC3E}">
        <p14:creationId xmlns:p14="http://schemas.microsoft.com/office/powerpoint/2010/main" val="3420456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F0EB39B-8875-3241-8D47-6394EE6A93C4}"/>
              </a:ext>
            </a:extLst>
          </p:cNvPr>
          <p:cNvSpPr>
            <a:spLocks noGrp="1" noChangeArrowheads="1"/>
          </p:cNvSpPr>
          <p:nvPr>
            <p:ph type="title"/>
          </p:nvPr>
        </p:nvSpPr>
        <p:spPr>
          <a:xfrm>
            <a:off x="157163" y="152400"/>
            <a:ext cx="11801475" cy="1600200"/>
          </a:xfrm>
        </p:spPr>
        <p:txBody>
          <a:bodyPr>
            <a:normAutofit/>
          </a:bodyPr>
          <a:lstStyle/>
          <a:p>
            <a:pPr algn="ctr" eaLnBrk="1" hangingPunct="1"/>
            <a:r>
              <a:rPr lang="en-US" altLang="en-US" b="1" dirty="0">
                <a:solidFill>
                  <a:srgbClr val="FFFF00"/>
                </a:solidFill>
              </a:rPr>
              <a:t>Developing a Creative Worship Team!</a:t>
            </a:r>
            <a:br>
              <a:rPr lang="en-US" altLang="en-US" b="1" dirty="0">
                <a:solidFill>
                  <a:srgbClr val="FFFF00"/>
                </a:solidFill>
              </a:rPr>
            </a:br>
            <a:r>
              <a:rPr lang="en-US" altLang="en-US" b="1" dirty="0">
                <a:solidFill>
                  <a:srgbClr val="FFFF00"/>
                </a:solidFill>
              </a:rPr>
              <a:t>The Principles:</a:t>
            </a:r>
          </a:p>
        </p:txBody>
      </p:sp>
      <p:sp>
        <p:nvSpPr>
          <p:cNvPr id="4099" name="Rectangle 3">
            <a:extLst>
              <a:ext uri="{FF2B5EF4-FFF2-40B4-BE49-F238E27FC236}">
                <a16:creationId xmlns:a16="http://schemas.microsoft.com/office/drawing/2014/main" id="{F9DB46B5-ECDD-6543-905E-D999BBC98A12}"/>
              </a:ext>
            </a:extLst>
          </p:cNvPr>
          <p:cNvSpPr>
            <a:spLocks noGrp="1" noChangeArrowheads="1"/>
          </p:cNvSpPr>
          <p:nvPr>
            <p:ph type="body" idx="1"/>
          </p:nvPr>
        </p:nvSpPr>
        <p:spPr>
          <a:xfrm>
            <a:off x="400050" y="1752600"/>
            <a:ext cx="11272838" cy="4876800"/>
          </a:xfrm>
        </p:spPr>
        <p:txBody>
          <a:bodyPr>
            <a:noAutofit/>
          </a:bodyPr>
          <a:lstStyle/>
          <a:p>
            <a:pPr eaLnBrk="1" hangingPunct="1">
              <a:lnSpc>
                <a:spcPct val="90000"/>
              </a:lnSpc>
            </a:pPr>
            <a:r>
              <a:rPr lang="en-US" altLang="en-US" sz="3200" b="1" dirty="0">
                <a:solidFill>
                  <a:srgbClr val="FFFF00"/>
                </a:solidFill>
              </a:rPr>
              <a:t>Worship focuses on God and His </a:t>
            </a:r>
            <a:r>
              <a:rPr lang="en-US" altLang="en-US" sz="3200" b="1" u="sng" dirty="0">
                <a:solidFill>
                  <a:srgbClr val="FFFF00"/>
                </a:solidFill>
              </a:rPr>
              <a:t>character.</a:t>
            </a:r>
            <a:endParaRPr lang="en-US" altLang="en-US" sz="3200" b="1" dirty="0">
              <a:solidFill>
                <a:srgbClr val="FFFF00"/>
              </a:solidFill>
            </a:endParaRPr>
          </a:p>
          <a:p>
            <a:pPr eaLnBrk="1" hangingPunct="1">
              <a:lnSpc>
                <a:spcPct val="90000"/>
              </a:lnSpc>
            </a:pPr>
            <a:r>
              <a:rPr lang="en-US" altLang="en-US" sz="3200" b="1" dirty="0">
                <a:solidFill>
                  <a:srgbClr val="FFFF00"/>
                </a:solidFill>
              </a:rPr>
              <a:t>Worship results in man seeing his own </a:t>
            </a:r>
            <a:r>
              <a:rPr lang="en-US" altLang="en-US" sz="3200" b="1" u="sng" dirty="0">
                <a:solidFill>
                  <a:srgbClr val="FFFF00"/>
                </a:solidFill>
              </a:rPr>
              <a:t>sin</a:t>
            </a:r>
            <a:r>
              <a:rPr lang="en-US" altLang="en-US" sz="3200" b="1" dirty="0">
                <a:solidFill>
                  <a:srgbClr val="FFFF00"/>
                </a:solidFill>
              </a:rPr>
              <a:t> and need of God’s </a:t>
            </a:r>
            <a:r>
              <a:rPr lang="en-US" altLang="en-US" sz="3200" b="1" u="sng" dirty="0">
                <a:solidFill>
                  <a:srgbClr val="FFFF00"/>
                </a:solidFill>
              </a:rPr>
              <a:t>cleansing.</a:t>
            </a:r>
            <a:endParaRPr lang="en-US" altLang="en-US" sz="3200" b="1" dirty="0">
              <a:solidFill>
                <a:srgbClr val="FFFF00"/>
              </a:solidFill>
            </a:endParaRPr>
          </a:p>
          <a:p>
            <a:pPr eaLnBrk="1" hangingPunct="1">
              <a:lnSpc>
                <a:spcPct val="90000"/>
              </a:lnSpc>
            </a:pPr>
            <a:r>
              <a:rPr lang="en-US" altLang="en-US" sz="3200" b="1" dirty="0">
                <a:solidFill>
                  <a:srgbClr val="FFFF00"/>
                </a:solidFill>
              </a:rPr>
              <a:t>Worship flows from the grateful </a:t>
            </a:r>
            <a:r>
              <a:rPr lang="en-US" altLang="en-US" sz="3200" b="1" u="sng" dirty="0">
                <a:solidFill>
                  <a:srgbClr val="FFFF00"/>
                </a:solidFill>
              </a:rPr>
              <a:t>hearts</a:t>
            </a:r>
            <a:r>
              <a:rPr lang="en-US" altLang="en-US" sz="3200" b="1" dirty="0">
                <a:solidFill>
                  <a:srgbClr val="FFFF00"/>
                </a:solidFill>
              </a:rPr>
              <a:t> of God’s people.</a:t>
            </a:r>
          </a:p>
          <a:p>
            <a:pPr eaLnBrk="1" hangingPunct="1">
              <a:lnSpc>
                <a:spcPct val="90000"/>
              </a:lnSpc>
            </a:pPr>
            <a:r>
              <a:rPr lang="en-US" altLang="en-US" sz="3200" b="1" dirty="0">
                <a:solidFill>
                  <a:srgbClr val="FFFF00"/>
                </a:solidFill>
              </a:rPr>
              <a:t>Worship should be the </a:t>
            </a:r>
            <a:r>
              <a:rPr lang="en-US" altLang="en-US" sz="3200" b="1" u="sng" dirty="0">
                <a:solidFill>
                  <a:srgbClr val="FFFF00"/>
                </a:solidFill>
              </a:rPr>
              <a:t>results</a:t>
            </a:r>
            <a:r>
              <a:rPr lang="en-US" altLang="en-US" sz="3200" b="1" dirty="0">
                <a:solidFill>
                  <a:srgbClr val="FFFF00"/>
                </a:solidFill>
              </a:rPr>
              <a:t> of our best efforts.</a:t>
            </a:r>
          </a:p>
          <a:p>
            <a:pPr eaLnBrk="1" hangingPunct="1">
              <a:lnSpc>
                <a:spcPct val="90000"/>
              </a:lnSpc>
            </a:pPr>
            <a:r>
              <a:rPr lang="en-US" altLang="en-US" sz="3200" b="1" dirty="0">
                <a:solidFill>
                  <a:srgbClr val="FFFF00"/>
                </a:solidFill>
              </a:rPr>
              <a:t>Worship should be </a:t>
            </a:r>
            <a:r>
              <a:rPr lang="en-US" altLang="en-US" sz="3200" b="1" u="sng" dirty="0">
                <a:solidFill>
                  <a:srgbClr val="FFFF00"/>
                </a:solidFill>
              </a:rPr>
              <a:t>contextual.</a:t>
            </a:r>
            <a:endParaRPr lang="en-US" altLang="en-US" sz="3200" b="1" dirty="0">
              <a:solidFill>
                <a:srgbClr val="FFFF00"/>
              </a:solidFill>
            </a:endParaRPr>
          </a:p>
          <a:p>
            <a:pPr eaLnBrk="1" hangingPunct="1">
              <a:lnSpc>
                <a:spcPct val="90000"/>
              </a:lnSpc>
            </a:pPr>
            <a:r>
              <a:rPr lang="en-US" altLang="en-US" sz="3200" b="1" dirty="0">
                <a:solidFill>
                  <a:srgbClr val="FFFF00"/>
                </a:solidFill>
              </a:rPr>
              <a:t>Worship should reflect what God is </a:t>
            </a:r>
            <a:r>
              <a:rPr lang="en-US" altLang="en-US" sz="3200" b="1" u="sng" dirty="0">
                <a:solidFill>
                  <a:srgbClr val="FFFF00"/>
                </a:solidFill>
              </a:rPr>
              <a:t>doing</a:t>
            </a:r>
            <a:r>
              <a:rPr lang="en-US" altLang="en-US" sz="3200" b="1" dirty="0">
                <a:solidFill>
                  <a:srgbClr val="FFFF00"/>
                </a:solidFill>
              </a:rPr>
              <a:t> in the lives of the people.</a:t>
            </a:r>
          </a:p>
          <a:p>
            <a:pPr eaLnBrk="1" hangingPunct="1">
              <a:lnSpc>
                <a:spcPct val="90000"/>
              </a:lnSpc>
            </a:pPr>
            <a:r>
              <a:rPr lang="en-US" altLang="en-US" sz="3200" b="1" dirty="0">
                <a:solidFill>
                  <a:srgbClr val="FFFF00"/>
                </a:solidFill>
              </a:rPr>
              <a:t>Worship should flow out of the </a:t>
            </a:r>
            <a:r>
              <a:rPr lang="en-US" altLang="en-US" sz="3200" b="1" u="sng" dirty="0">
                <a:solidFill>
                  <a:srgbClr val="FFFF00"/>
                </a:solidFill>
              </a:rPr>
              <a:t>vision and values</a:t>
            </a:r>
            <a:r>
              <a:rPr lang="en-US" altLang="en-US" sz="3200" b="1" dirty="0">
                <a:solidFill>
                  <a:srgbClr val="FFFF00"/>
                </a:solidFill>
              </a:rPr>
              <a:t> of the church.</a:t>
            </a:r>
          </a:p>
        </p:txBody>
      </p:sp>
    </p:spTree>
    <p:extLst>
      <p:ext uri="{BB962C8B-B14F-4D97-AF65-F5344CB8AC3E}">
        <p14:creationId xmlns:p14="http://schemas.microsoft.com/office/powerpoint/2010/main" val="3765490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2E733AB-4BF2-7946-AA05-69693AFF8E49}"/>
              </a:ext>
            </a:extLst>
          </p:cNvPr>
          <p:cNvSpPr>
            <a:spLocks noGrp="1" noChangeArrowheads="1"/>
          </p:cNvSpPr>
          <p:nvPr>
            <p:ph type="title"/>
          </p:nvPr>
        </p:nvSpPr>
        <p:spPr/>
        <p:txBody>
          <a:bodyPr/>
          <a:lstStyle/>
          <a:p>
            <a:pPr eaLnBrk="1" hangingPunct="1"/>
            <a:r>
              <a:rPr lang="en-US" altLang="en-US" b="1" dirty="0">
                <a:solidFill>
                  <a:srgbClr val="FFFF00"/>
                </a:solidFill>
              </a:rPr>
              <a:t>Developing a Creative Worship Team!</a:t>
            </a:r>
          </a:p>
        </p:txBody>
      </p:sp>
      <p:sp>
        <p:nvSpPr>
          <p:cNvPr id="5123" name="Rectangle 3">
            <a:extLst>
              <a:ext uri="{FF2B5EF4-FFF2-40B4-BE49-F238E27FC236}">
                <a16:creationId xmlns:a16="http://schemas.microsoft.com/office/drawing/2014/main" id="{BEDE36CD-2896-2A49-B24E-CD8BC079826C}"/>
              </a:ext>
            </a:extLst>
          </p:cNvPr>
          <p:cNvSpPr>
            <a:spLocks noGrp="1" noChangeArrowheads="1"/>
          </p:cNvSpPr>
          <p:nvPr>
            <p:ph type="body" idx="1"/>
          </p:nvPr>
        </p:nvSpPr>
        <p:spPr>
          <a:xfrm>
            <a:off x="838200" y="1443038"/>
            <a:ext cx="10515600" cy="4733925"/>
          </a:xfrm>
        </p:spPr>
        <p:txBody>
          <a:bodyPr>
            <a:noAutofit/>
          </a:bodyPr>
          <a:lstStyle/>
          <a:p>
            <a:pPr eaLnBrk="1" hangingPunct="1">
              <a:lnSpc>
                <a:spcPct val="80000"/>
              </a:lnSpc>
            </a:pPr>
            <a:r>
              <a:rPr lang="en-US" altLang="en-US" sz="3600" b="1" dirty="0">
                <a:solidFill>
                  <a:srgbClr val="FFFF00"/>
                </a:solidFill>
              </a:rPr>
              <a:t>When trying to reach today’s twenty-something generation, having creativity in your worship experiences is essential.  </a:t>
            </a:r>
          </a:p>
          <a:p>
            <a:pPr eaLnBrk="1" hangingPunct="1">
              <a:lnSpc>
                <a:spcPct val="80000"/>
              </a:lnSpc>
            </a:pPr>
            <a:r>
              <a:rPr lang="en-US" altLang="en-US" sz="3600" b="1" dirty="0">
                <a:solidFill>
                  <a:srgbClr val="FFFF00"/>
                </a:solidFill>
              </a:rPr>
              <a:t>Creativity resonates with this post–post modern generation.</a:t>
            </a:r>
          </a:p>
          <a:p>
            <a:pPr eaLnBrk="1" hangingPunct="1">
              <a:lnSpc>
                <a:spcPct val="80000"/>
              </a:lnSpc>
            </a:pPr>
            <a:r>
              <a:rPr lang="en-US" altLang="en-US" sz="3600" b="1" dirty="0">
                <a:solidFill>
                  <a:srgbClr val="FFFF00"/>
                </a:solidFill>
              </a:rPr>
              <a:t>Developing a Creative Worship Team that interacts with the pastor and worship leader is an easy thing to do as long as your pastor is prepared ahead of time. If you or your pastor is not prepared until late Friday afternoon, a few hours away, stop reading!  It will only frustrate you further. </a:t>
            </a:r>
          </a:p>
        </p:txBody>
      </p:sp>
    </p:spTree>
    <p:extLst>
      <p:ext uri="{BB962C8B-B14F-4D97-AF65-F5344CB8AC3E}">
        <p14:creationId xmlns:p14="http://schemas.microsoft.com/office/powerpoint/2010/main" val="811237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EF8B0CB-9DA7-2049-A4B3-42E92D9CB2BD}"/>
              </a:ext>
            </a:extLst>
          </p:cNvPr>
          <p:cNvSpPr>
            <a:spLocks noGrp="1" noChangeArrowheads="1"/>
          </p:cNvSpPr>
          <p:nvPr>
            <p:ph type="title"/>
          </p:nvPr>
        </p:nvSpPr>
        <p:spPr/>
        <p:txBody>
          <a:bodyPr/>
          <a:lstStyle/>
          <a:p>
            <a:pPr eaLnBrk="1" hangingPunct="1"/>
            <a:r>
              <a:rPr lang="en-US" altLang="en-US" b="1" dirty="0">
                <a:solidFill>
                  <a:srgbClr val="FFFF00"/>
                </a:solidFill>
              </a:rPr>
              <a:t>Developing a Creative Worship Team!</a:t>
            </a:r>
          </a:p>
        </p:txBody>
      </p:sp>
      <p:sp>
        <p:nvSpPr>
          <p:cNvPr id="6147" name="Rectangle 3">
            <a:extLst>
              <a:ext uri="{FF2B5EF4-FFF2-40B4-BE49-F238E27FC236}">
                <a16:creationId xmlns:a16="http://schemas.microsoft.com/office/drawing/2014/main" id="{AED63F5F-9942-5F4E-AF90-41A463FC23E6}"/>
              </a:ext>
            </a:extLst>
          </p:cNvPr>
          <p:cNvSpPr>
            <a:spLocks noGrp="1" noChangeArrowheads="1"/>
          </p:cNvSpPr>
          <p:nvPr>
            <p:ph type="body" idx="1"/>
          </p:nvPr>
        </p:nvSpPr>
        <p:spPr/>
        <p:txBody>
          <a:bodyPr>
            <a:normAutofit/>
          </a:bodyPr>
          <a:lstStyle/>
          <a:p>
            <a:pPr eaLnBrk="1" hangingPunct="1">
              <a:lnSpc>
                <a:spcPct val="80000"/>
              </a:lnSpc>
            </a:pPr>
            <a:r>
              <a:rPr lang="en-US" altLang="en-US" sz="3600" b="1" dirty="0">
                <a:solidFill>
                  <a:srgbClr val="FFFF00"/>
                </a:solidFill>
              </a:rPr>
              <a:t>But, if you or your pastor are prepared ahead, you can really be creative developing that week’s worship experience.</a:t>
            </a:r>
          </a:p>
          <a:p>
            <a:pPr eaLnBrk="1" hangingPunct="1">
              <a:lnSpc>
                <a:spcPct val="80000"/>
              </a:lnSpc>
            </a:pPr>
            <a:r>
              <a:rPr lang="en-US" altLang="en-US" sz="3600" b="1" dirty="0">
                <a:solidFill>
                  <a:srgbClr val="FFFF00"/>
                </a:solidFill>
              </a:rPr>
              <a:t>I see any size church using this process if they plan well enough ahead. </a:t>
            </a:r>
          </a:p>
        </p:txBody>
      </p:sp>
      <p:pic>
        <p:nvPicPr>
          <p:cNvPr id="2" name="Picture 1">
            <a:extLst>
              <a:ext uri="{FF2B5EF4-FFF2-40B4-BE49-F238E27FC236}">
                <a16:creationId xmlns:a16="http://schemas.microsoft.com/office/drawing/2014/main" id="{15E4B12E-5BCA-FD46-9BF9-921C0086216B}"/>
              </a:ext>
            </a:extLst>
          </p:cNvPr>
          <p:cNvPicPr>
            <a:picLocks noChangeAspect="1"/>
          </p:cNvPicPr>
          <p:nvPr/>
        </p:nvPicPr>
        <p:blipFill>
          <a:blip r:embed="rId2"/>
          <a:stretch>
            <a:fillRect/>
          </a:stretch>
        </p:blipFill>
        <p:spPr>
          <a:xfrm>
            <a:off x="6781801" y="3872706"/>
            <a:ext cx="3790950" cy="2803270"/>
          </a:xfrm>
          <a:prstGeom prst="rect">
            <a:avLst/>
          </a:prstGeom>
        </p:spPr>
      </p:pic>
    </p:spTree>
    <p:extLst>
      <p:ext uri="{BB962C8B-B14F-4D97-AF65-F5344CB8AC3E}">
        <p14:creationId xmlns:p14="http://schemas.microsoft.com/office/powerpoint/2010/main" val="1031397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54C4917-6003-B849-8A66-8EDE75BFCDB6}"/>
              </a:ext>
            </a:extLst>
          </p:cNvPr>
          <p:cNvSpPr>
            <a:spLocks noGrp="1" noChangeArrowheads="1"/>
          </p:cNvSpPr>
          <p:nvPr>
            <p:ph type="title"/>
          </p:nvPr>
        </p:nvSpPr>
        <p:spPr>
          <a:xfrm>
            <a:off x="1023937" y="0"/>
            <a:ext cx="10515600" cy="1325563"/>
          </a:xfrm>
        </p:spPr>
        <p:txBody>
          <a:bodyPr/>
          <a:lstStyle/>
          <a:p>
            <a:pPr algn="ctr" eaLnBrk="1" hangingPunct="1"/>
            <a:r>
              <a:rPr lang="en-US" altLang="en-US" b="1" dirty="0">
                <a:solidFill>
                  <a:srgbClr val="FFFF00"/>
                </a:solidFill>
              </a:rPr>
              <a:t>Developing a Creative Worship Team!</a:t>
            </a:r>
          </a:p>
        </p:txBody>
      </p:sp>
      <p:sp>
        <p:nvSpPr>
          <p:cNvPr id="7171" name="Rectangle 3">
            <a:extLst>
              <a:ext uri="{FF2B5EF4-FFF2-40B4-BE49-F238E27FC236}">
                <a16:creationId xmlns:a16="http://schemas.microsoft.com/office/drawing/2014/main" id="{D6E45604-BF73-A64B-B4BB-DCED2D5EFF66}"/>
              </a:ext>
            </a:extLst>
          </p:cNvPr>
          <p:cNvSpPr>
            <a:spLocks noGrp="1" noChangeArrowheads="1"/>
          </p:cNvSpPr>
          <p:nvPr>
            <p:ph type="body" idx="1"/>
          </p:nvPr>
        </p:nvSpPr>
        <p:spPr>
          <a:xfrm>
            <a:off x="762000" y="1690688"/>
            <a:ext cx="5334000" cy="2819400"/>
          </a:xfrm>
        </p:spPr>
        <p:txBody>
          <a:bodyPr/>
          <a:lstStyle/>
          <a:p>
            <a:pPr eaLnBrk="1" hangingPunct="1">
              <a:lnSpc>
                <a:spcPct val="80000"/>
              </a:lnSpc>
              <a:buFontTx/>
              <a:buNone/>
            </a:pPr>
            <a:r>
              <a:rPr lang="en-US" altLang="en-US" sz="3600" b="1" dirty="0">
                <a:solidFill>
                  <a:srgbClr val="FFFF00"/>
                </a:solidFill>
              </a:rPr>
              <a:t>Here are steps any church can take to develop a worship planning team in your church:</a:t>
            </a:r>
          </a:p>
          <a:p>
            <a:pPr eaLnBrk="1" hangingPunct="1">
              <a:lnSpc>
                <a:spcPct val="80000"/>
              </a:lnSpc>
            </a:pPr>
            <a:endParaRPr lang="en-US" altLang="en-US" sz="2000" dirty="0"/>
          </a:p>
        </p:txBody>
      </p:sp>
      <p:pic>
        <p:nvPicPr>
          <p:cNvPr id="2" name="Picture 1">
            <a:extLst>
              <a:ext uri="{FF2B5EF4-FFF2-40B4-BE49-F238E27FC236}">
                <a16:creationId xmlns:a16="http://schemas.microsoft.com/office/drawing/2014/main" id="{E4458241-18E9-C541-B420-E5B024B3BDCF}"/>
              </a:ext>
            </a:extLst>
          </p:cNvPr>
          <p:cNvPicPr>
            <a:picLocks noChangeAspect="1"/>
          </p:cNvPicPr>
          <p:nvPr/>
        </p:nvPicPr>
        <p:blipFill>
          <a:blip r:embed="rId2"/>
          <a:stretch>
            <a:fillRect/>
          </a:stretch>
        </p:blipFill>
        <p:spPr>
          <a:xfrm>
            <a:off x="8434387" y="1576387"/>
            <a:ext cx="3424237" cy="5145711"/>
          </a:xfrm>
          <a:prstGeom prst="rect">
            <a:avLst/>
          </a:prstGeom>
        </p:spPr>
      </p:pic>
    </p:spTree>
    <p:extLst>
      <p:ext uri="{BB962C8B-B14F-4D97-AF65-F5344CB8AC3E}">
        <p14:creationId xmlns:p14="http://schemas.microsoft.com/office/powerpoint/2010/main" val="1102933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12481B6-EBBD-2644-BC8F-BABE520C5BE2}"/>
              </a:ext>
            </a:extLst>
          </p:cNvPr>
          <p:cNvSpPr>
            <a:spLocks noGrp="1" noChangeArrowheads="1"/>
          </p:cNvSpPr>
          <p:nvPr>
            <p:ph type="title"/>
          </p:nvPr>
        </p:nvSpPr>
        <p:spPr/>
        <p:txBody>
          <a:bodyPr/>
          <a:lstStyle/>
          <a:p>
            <a:pPr eaLnBrk="1" hangingPunct="1"/>
            <a:r>
              <a:rPr lang="en-US" altLang="en-US" b="1" dirty="0">
                <a:solidFill>
                  <a:srgbClr val="FFFF00"/>
                </a:solidFill>
              </a:rPr>
              <a:t>Developing a Creative Worship Team!</a:t>
            </a:r>
          </a:p>
        </p:txBody>
      </p:sp>
      <p:sp>
        <p:nvSpPr>
          <p:cNvPr id="8195" name="Rectangle 3">
            <a:extLst>
              <a:ext uri="{FF2B5EF4-FFF2-40B4-BE49-F238E27FC236}">
                <a16:creationId xmlns:a16="http://schemas.microsoft.com/office/drawing/2014/main" id="{C23DFDA6-2118-E04C-8DC1-975E7C531D2A}"/>
              </a:ext>
            </a:extLst>
          </p:cNvPr>
          <p:cNvSpPr>
            <a:spLocks noGrp="1" noChangeArrowheads="1"/>
          </p:cNvSpPr>
          <p:nvPr>
            <p:ph type="body" idx="1"/>
          </p:nvPr>
        </p:nvSpPr>
        <p:spPr>
          <a:xfrm>
            <a:off x="642938" y="1904999"/>
            <a:ext cx="11087100" cy="4824413"/>
          </a:xfrm>
        </p:spPr>
        <p:txBody>
          <a:bodyPr>
            <a:normAutofit/>
          </a:bodyPr>
          <a:lstStyle/>
          <a:p>
            <a:pPr eaLnBrk="1" hangingPunct="1">
              <a:lnSpc>
                <a:spcPct val="80000"/>
              </a:lnSpc>
              <a:buFontTx/>
              <a:buNone/>
            </a:pPr>
            <a:r>
              <a:rPr lang="en-US" altLang="en-US" sz="3600" b="1" dirty="0">
                <a:solidFill>
                  <a:srgbClr val="FF0000"/>
                </a:solidFill>
              </a:rPr>
              <a:t>Step 1: Begin By Recruiting Your Worship Planning Team</a:t>
            </a:r>
          </a:p>
          <a:p>
            <a:pPr marL="0" indent="0" eaLnBrk="1" hangingPunct="1">
              <a:lnSpc>
                <a:spcPct val="80000"/>
              </a:lnSpc>
              <a:buNone/>
            </a:pPr>
            <a:r>
              <a:rPr lang="en-US" altLang="en-US" sz="3600" b="1" dirty="0">
                <a:solidFill>
                  <a:srgbClr val="FFFF00"/>
                </a:solidFill>
              </a:rPr>
              <a:t>Began worship planning by asking creative laypersons and staff members to join the team. Remember this is not the place to argue the music style, but the place to add flavor to your worship.  Also, invite women to the planning team.  I have discovered that it is great to get a women’s perspective on a topic before you go out to preach.</a:t>
            </a:r>
          </a:p>
          <a:p>
            <a:pPr eaLnBrk="1" hangingPunct="1">
              <a:lnSpc>
                <a:spcPct val="80000"/>
              </a:lnSpc>
            </a:pPr>
            <a:endParaRPr lang="en-US" altLang="en-US" dirty="0"/>
          </a:p>
        </p:txBody>
      </p:sp>
    </p:spTree>
    <p:extLst>
      <p:ext uri="{BB962C8B-B14F-4D97-AF65-F5344CB8AC3E}">
        <p14:creationId xmlns:p14="http://schemas.microsoft.com/office/powerpoint/2010/main" val="1880439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D1BFAB3-608F-DB49-91F2-8A2C68B2BF54}"/>
              </a:ext>
            </a:extLst>
          </p:cNvPr>
          <p:cNvSpPr>
            <a:spLocks noGrp="1" noChangeArrowheads="1"/>
          </p:cNvSpPr>
          <p:nvPr>
            <p:ph type="title"/>
          </p:nvPr>
        </p:nvSpPr>
        <p:spPr/>
        <p:txBody>
          <a:bodyPr/>
          <a:lstStyle/>
          <a:p>
            <a:pPr eaLnBrk="1" hangingPunct="1"/>
            <a:r>
              <a:rPr lang="en-US" altLang="en-US" b="1" dirty="0">
                <a:solidFill>
                  <a:srgbClr val="FFFF00"/>
                </a:solidFill>
              </a:rPr>
              <a:t>Developing a Creative Worship Team!</a:t>
            </a:r>
          </a:p>
        </p:txBody>
      </p:sp>
      <p:sp>
        <p:nvSpPr>
          <p:cNvPr id="9219" name="Rectangle 3">
            <a:extLst>
              <a:ext uri="{FF2B5EF4-FFF2-40B4-BE49-F238E27FC236}">
                <a16:creationId xmlns:a16="http://schemas.microsoft.com/office/drawing/2014/main" id="{A347C01F-E6B7-894A-8032-E5E6B2B9E0EE}"/>
              </a:ext>
            </a:extLst>
          </p:cNvPr>
          <p:cNvSpPr>
            <a:spLocks noGrp="1" noChangeArrowheads="1"/>
          </p:cNvSpPr>
          <p:nvPr>
            <p:ph type="body" idx="1"/>
          </p:nvPr>
        </p:nvSpPr>
        <p:spPr>
          <a:xfrm>
            <a:off x="485775" y="1825625"/>
            <a:ext cx="10868025" cy="4351338"/>
          </a:xfrm>
        </p:spPr>
        <p:txBody>
          <a:bodyPr>
            <a:noAutofit/>
          </a:bodyPr>
          <a:lstStyle/>
          <a:p>
            <a:pPr eaLnBrk="1" hangingPunct="1">
              <a:lnSpc>
                <a:spcPct val="80000"/>
              </a:lnSpc>
              <a:buFontTx/>
              <a:buNone/>
            </a:pPr>
            <a:r>
              <a:rPr lang="en-US" altLang="en-US" sz="3600" b="1" dirty="0">
                <a:solidFill>
                  <a:srgbClr val="FF0000"/>
                </a:solidFill>
              </a:rPr>
              <a:t>Step 2: Prepare to Meet with Your Team</a:t>
            </a:r>
          </a:p>
          <a:p>
            <a:pPr marL="0" indent="0" eaLnBrk="1" hangingPunct="1">
              <a:lnSpc>
                <a:spcPct val="80000"/>
              </a:lnSpc>
              <a:buNone/>
            </a:pPr>
            <a:r>
              <a:rPr lang="en-US" altLang="en-US" sz="3600" b="1" dirty="0">
                <a:solidFill>
                  <a:srgbClr val="FFFF00"/>
                </a:solidFill>
              </a:rPr>
              <a:t>I would spend Mondays doing my message background preparatory work. By Tuesday morning at 11:00, I have a pretty good idea of where God wants the message to take us and I share that information with our worship planning team. Since I meet with the team before the message is finalized, God regularly uses their input to deepen my thinking. This is where we get ideas for songs, videos, movie clips, funny skits, etc.</a:t>
            </a:r>
          </a:p>
        </p:txBody>
      </p:sp>
    </p:spTree>
    <p:extLst>
      <p:ext uri="{BB962C8B-B14F-4D97-AF65-F5344CB8AC3E}">
        <p14:creationId xmlns:p14="http://schemas.microsoft.com/office/powerpoint/2010/main" val="1915345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166C39F-B3E6-5E4A-9D9E-E49F1060A3AB}"/>
              </a:ext>
            </a:extLst>
          </p:cNvPr>
          <p:cNvSpPr>
            <a:spLocks noGrp="1" noChangeArrowheads="1"/>
          </p:cNvSpPr>
          <p:nvPr>
            <p:ph type="title"/>
          </p:nvPr>
        </p:nvSpPr>
        <p:spPr/>
        <p:txBody>
          <a:bodyPr/>
          <a:lstStyle/>
          <a:p>
            <a:pPr eaLnBrk="1" hangingPunct="1"/>
            <a:r>
              <a:rPr lang="en-US" altLang="en-US" b="1" dirty="0">
                <a:solidFill>
                  <a:srgbClr val="FFFF00"/>
                </a:solidFill>
              </a:rPr>
              <a:t>Developing a Creative Worship Team!</a:t>
            </a:r>
          </a:p>
        </p:txBody>
      </p:sp>
      <p:sp>
        <p:nvSpPr>
          <p:cNvPr id="10243" name="Rectangle 3">
            <a:extLst>
              <a:ext uri="{FF2B5EF4-FFF2-40B4-BE49-F238E27FC236}">
                <a16:creationId xmlns:a16="http://schemas.microsoft.com/office/drawing/2014/main" id="{52643F3F-18B2-6643-B300-814549EFA768}"/>
              </a:ext>
            </a:extLst>
          </p:cNvPr>
          <p:cNvSpPr>
            <a:spLocks noGrp="1" noChangeArrowheads="1"/>
          </p:cNvSpPr>
          <p:nvPr>
            <p:ph type="body" idx="1"/>
          </p:nvPr>
        </p:nvSpPr>
        <p:spPr>
          <a:xfrm>
            <a:off x="838200" y="1471613"/>
            <a:ext cx="10515600" cy="4624387"/>
          </a:xfrm>
        </p:spPr>
        <p:txBody>
          <a:bodyPr>
            <a:noAutofit/>
          </a:bodyPr>
          <a:lstStyle/>
          <a:p>
            <a:pPr eaLnBrk="1" hangingPunct="1">
              <a:lnSpc>
                <a:spcPct val="80000"/>
              </a:lnSpc>
              <a:buFontTx/>
              <a:buNone/>
            </a:pPr>
            <a:r>
              <a:rPr lang="en-US" altLang="en-US" sz="3600" b="1" dirty="0">
                <a:solidFill>
                  <a:srgbClr val="FF0000"/>
                </a:solidFill>
              </a:rPr>
              <a:t>Step 3: Check Your Ego at the Door, Pastor</a:t>
            </a:r>
          </a:p>
          <a:p>
            <a:pPr eaLnBrk="1" hangingPunct="1">
              <a:lnSpc>
                <a:spcPct val="80000"/>
              </a:lnSpc>
            </a:pPr>
            <a:r>
              <a:rPr lang="en-US" altLang="en-US" sz="3600" b="1" dirty="0">
                <a:solidFill>
                  <a:srgbClr val="FFFF00"/>
                </a:solidFill>
              </a:rPr>
              <a:t>Something that you absolutely must do as the pastor is check your ego at the door. Remember, you are not the only one who can have a great creative idea. The individuals on the team must do the same. Even though some ideas are great, they don’t always work for the week being planned. Remind your team members that not every idea will be used.</a:t>
            </a:r>
          </a:p>
        </p:txBody>
      </p:sp>
    </p:spTree>
    <p:extLst>
      <p:ext uri="{BB962C8B-B14F-4D97-AF65-F5344CB8AC3E}">
        <p14:creationId xmlns:p14="http://schemas.microsoft.com/office/powerpoint/2010/main" val="322197804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1359</Words>
  <Application>Microsoft Macintosh PowerPoint</Application>
  <PresentationFormat>Widescreen</PresentationFormat>
  <Paragraphs>70</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1_Office Theme</vt:lpstr>
      <vt:lpstr>Developing a Creative Worship Team!</vt:lpstr>
      <vt:lpstr>Developing a Creative Worship Team!</vt:lpstr>
      <vt:lpstr>Developing a Creative Worship Team! The Principles:</vt:lpstr>
      <vt:lpstr>Developing a Creative Worship Team!</vt:lpstr>
      <vt:lpstr>Developing a Creative Worship Team!</vt:lpstr>
      <vt:lpstr>Developing a Creative Worship Team!</vt:lpstr>
      <vt:lpstr>Developing a Creative Worship Team!</vt:lpstr>
      <vt:lpstr>Developing a Creative Worship Team!</vt:lpstr>
      <vt:lpstr>Developing a Creative Worship Team!</vt:lpstr>
      <vt:lpstr>Developing a Creative Worship Team!</vt:lpstr>
      <vt:lpstr>Developing a Creative Worship Team!</vt:lpstr>
      <vt:lpstr>Developing a Creative Worship Team!</vt:lpstr>
      <vt:lpstr>Developing a Creative Worship Team!</vt:lpstr>
      <vt:lpstr>Additional Preparation Needed Before a Sermon Series</vt:lpstr>
      <vt:lpstr>Additional Preparation Needed Before a Sermon Series</vt:lpstr>
      <vt:lpstr>Developing a Creative Worship Team!</vt:lpstr>
      <vt:lpstr>Developing a Creative Worship Team!</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Cheyney Cheyney</dc:creator>
  <cp:lastModifiedBy>Tom Cheyney Cheyney</cp:lastModifiedBy>
  <cp:revision>9</cp:revision>
  <dcterms:created xsi:type="dcterms:W3CDTF">2020-04-08T22:51:37Z</dcterms:created>
  <dcterms:modified xsi:type="dcterms:W3CDTF">2020-04-29T17:13:19Z</dcterms:modified>
</cp:coreProperties>
</file>