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3"/>
    <p:restoredTop sz="94623"/>
  </p:normalViewPr>
  <p:slideViewPr>
    <p:cSldViewPr snapToGrid="0" snapToObjects="1">
      <p:cViewPr varScale="1">
        <p:scale>
          <a:sx n="90" d="100"/>
          <a:sy n="90" d="100"/>
        </p:scale>
        <p:origin x="512"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9942-9F8A-404B-808F-0DDDFBC27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40D91-9C0B-3249-91D4-3AF8944DA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759EE5-20C4-3D43-B5A1-4719D5B881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E61BC94-5A49-4347-A904-DA6B2AEFA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F320A-642B-964A-813F-43785F71F00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7950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437A-9439-B24C-BB20-08780BB5D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192AB-DDEF-D14B-A91B-E3F7C10ACA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5D14E-F7DB-554E-9B1B-27179B0BB36F}"/>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4C08AEE-1530-3C48-A670-A1797C6A4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00689-E3B6-B642-950C-2C94BCD35F9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0861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EE5CD-C149-8B41-9A32-4271AF7E1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814206-6CDF-D64A-8F0F-4E123C5C3A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3553C-E753-8D4B-9607-D6A042449F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6C944E5B-2F3A-3345-908D-AB4BED6AE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DE4F9-363A-A541-9DCD-5B3F617FB5BD}"/>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3515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E9E-8AB2-8744-8873-4331B426B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DA22B-97ED-9D44-9BBE-61B663F89B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E7427-AB4E-5943-902D-A186AD6DE7F5}"/>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C6AB5A0C-A7FD-3A46-879F-A4E1601E5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1A2D8-5F0A-2942-81D8-49C93644D9EC}"/>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08512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48D2-BA83-B74A-9D19-F6B5266B1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AEA14-4067-5744-BB8F-F6D6AC801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56481-E269-A949-8CB4-1E0D9B7C3840}"/>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0EEDA05B-CA3B-5740-AF94-DA0226072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525A3-6FD0-C14F-AFE8-AE14E5337DF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9003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C762-BE10-2549-8B70-DDB14502D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0B8B3-8F20-A34C-BF78-CCC063D202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97915-DBA5-DA44-AD71-2D50240D14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3FA4B-F14B-494C-A362-524EE26F4BD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EAB4FEAB-6B34-6044-98BA-349E25D7A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285D-0C92-8B40-A6C9-7C8C9E88D026}"/>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91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A4BC-164A-7147-84AE-DAAC4DE30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CF374-EC29-E74E-A958-23FCC4D18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E039B1-E6CC-5F4D-B43A-792F185E7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3CA26F-A93B-7E4D-A550-6B5962A8B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FDA402-E168-294A-A5A3-6247FC89E6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832BC8-1D43-2B4A-AC39-F10E089730E4}"/>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8" name="Footer Placeholder 7">
            <a:extLst>
              <a:ext uri="{FF2B5EF4-FFF2-40B4-BE49-F238E27FC236}">
                <a16:creationId xmlns:a16="http://schemas.microsoft.com/office/drawing/2014/main" id="{5717E711-A502-2149-958F-E7813BA5C8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6F6EE-3A4B-A54A-ACDE-F0C9DFD2B792}"/>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103232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6A93-CF99-7E40-B1C9-06691AEBB8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0F35B-93F8-944E-AACD-A0248D637716}"/>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4" name="Footer Placeholder 3">
            <a:extLst>
              <a:ext uri="{FF2B5EF4-FFF2-40B4-BE49-F238E27FC236}">
                <a16:creationId xmlns:a16="http://schemas.microsoft.com/office/drawing/2014/main" id="{4559B2FD-6766-F040-BAC0-2B581D22F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CAB13-227E-2C4F-A183-622405B1E327}"/>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3810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0ED9E-7426-7A4C-ACBF-5A008559CBA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3" name="Footer Placeholder 2">
            <a:extLst>
              <a:ext uri="{FF2B5EF4-FFF2-40B4-BE49-F238E27FC236}">
                <a16:creationId xmlns:a16="http://schemas.microsoft.com/office/drawing/2014/main" id="{B98866BE-759F-F14C-93A5-37A13484A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780B21-EAB9-F34E-B942-AA619A829ED4}"/>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257555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F962-0A88-3B45-8F73-384411B1A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36BCD-A9C7-0248-BF14-4D2F0FE45F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8378D-515C-994F-8096-35E8AF04D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DC5AF0-87B2-5544-91A9-8FEF4F936261}"/>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87F3D92C-9EB8-E646-83A4-88B985AF1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DEDED-D0F6-514B-891A-86089EE1C365}"/>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931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B40D-ABF4-F741-85BE-97952997A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C66B3-294F-CC45-8987-A433DCDFF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09FFC-6952-4C48-9CEB-BCC0AE623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F7278-BDA9-EF4D-A941-D52EB9EB392B}"/>
              </a:ext>
            </a:extLst>
          </p:cNvPr>
          <p:cNvSpPr>
            <a:spLocks noGrp="1"/>
          </p:cNvSpPr>
          <p:nvPr>
            <p:ph type="dt" sz="half" idx="10"/>
          </p:nvPr>
        </p:nvSpPr>
        <p:spPr/>
        <p:txBody>
          <a:bodyPr/>
          <a:lstStyle/>
          <a:p>
            <a:fld id="{5C1CB9DB-D296-F047-AFA8-BFE05F10DB84}" type="datetimeFigureOut">
              <a:rPr lang="en-US" smtClean="0"/>
              <a:t>4/28/20</a:t>
            </a:fld>
            <a:endParaRPr lang="en-US"/>
          </a:p>
        </p:txBody>
      </p:sp>
      <p:sp>
        <p:nvSpPr>
          <p:cNvPr id="6" name="Footer Placeholder 5">
            <a:extLst>
              <a:ext uri="{FF2B5EF4-FFF2-40B4-BE49-F238E27FC236}">
                <a16:creationId xmlns:a16="http://schemas.microsoft.com/office/drawing/2014/main" id="{FBD0BA39-C3DA-7A4E-9651-A9B9FF54E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2D41C-F0C5-3746-8A7B-9B6930E3842F}"/>
              </a:ext>
            </a:extLst>
          </p:cNvPr>
          <p:cNvSpPr>
            <a:spLocks noGrp="1"/>
          </p:cNvSpPr>
          <p:nvPr>
            <p:ph type="sldNum" sz="quarter" idx="12"/>
          </p:nvPr>
        </p:nvSpPr>
        <p:spPr/>
        <p:txBody>
          <a:bodyPr/>
          <a:lstStyle/>
          <a:p>
            <a:fld id="{D21A1CF1-9606-844E-B3A4-941AE373749C}" type="slidenum">
              <a:rPr lang="en-US" smtClean="0"/>
              <a:t>‹#›</a:t>
            </a:fld>
            <a:endParaRPr lang="en-US"/>
          </a:p>
        </p:txBody>
      </p:sp>
    </p:spTree>
    <p:extLst>
      <p:ext uri="{BB962C8B-B14F-4D97-AF65-F5344CB8AC3E}">
        <p14:creationId xmlns:p14="http://schemas.microsoft.com/office/powerpoint/2010/main" val="41397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7030A0"/>
            </a:gs>
            <a:gs pos="77000">
              <a:srgbClr val="00B0F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4D224-7562-CE49-8D8D-ADADD4F4B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02FE1-46E3-CD47-8D97-D40034DD7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E0A6-D20B-CF40-B30E-19E612596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CB9DB-D296-F047-AFA8-BFE05F10DB84}" type="datetimeFigureOut">
              <a:rPr lang="en-US" smtClean="0"/>
              <a:t>4/28/20</a:t>
            </a:fld>
            <a:endParaRPr lang="en-US"/>
          </a:p>
        </p:txBody>
      </p:sp>
      <p:sp>
        <p:nvSpPr>
          <p:cNvPr id="5" name="Footer Placeholder 4">
            <a:extLst>
              <a:ext uri="{FF2B5EF4-FFF2-40B4-BE49-F238E27FC236}">
                <a16:creationId xmlns:a16="http://schemas.microsoft.com/office/drawing/2014/main" id="{D74B0008-F3EF-A94F-ADEB-C8A1D662BE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422487-900B-8C4B-9DC6-4292E4C94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A1CF1-9606-844E-B3A4-941AE373749C}" type="slidenum">
              <a:rPr lang="en-US" smtClean="0"/>
              <a:t>‹#›</a:t>
            </a:fld>
            <a:endParaRPr lang="en-US"/>
          </a:p>
        </p:txBody>
      </p:sp>
    </p:spTree>
    <p:extLst>
      <p:ext uri="{BB962C8B-B14F-4D97-AF65-F5344CB8AC3E}">
        <p14:creationId xmlns:p14="http://schemas.microsoft.com/office/powerpoint/2010/main" val="457026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BAA5BC8-A547-D543-9F28-C5910C89B340}"/>
              </a:ext>
            </a:extLst>
          </p:cNvPr>
          <p:cNvSpPr>
            <a:spLocks noGrp="1" noChangeArrowheads="1"/>
          </p:cNvSpPr>
          <p:nvPr>
            <p:ph type="ctrTitle"/>
          </p:nvPr>
        </p:nvSpPr>
        <p:spPr>
          <a:xfrm>
            <a:off x="1524000" y="0"/>
            <a:ext cx="9144000" cy="1657350"/>
          </a:xfrm>
        </p:spPr>
        <p:txBody>
          <a:bodyPr>
            <a:normAutofit fontScale="90000"/>
          </a:bodyPr>
          <a:lstStyle/>
          <a:p>
            <a:pPr eaLnBrk="1" hangingPunct="1"/>
            <a:r>
              <a:rPr lang="en-US" altLang="en-US" b="1" dirty="0">
                <a:solidFill>
                  <a:srgbClr val="FFFF00"/>
                </a:solidFill>
              </a:rPr>
              <a:t>The Importance of Memory in Preaching</a:t>
            </a:r>
          </a:p>
        </p:txBody>
      </p:sp>
      <p:sp>
        <p:nvSpPr>
          <p:cNvPr id="3075" name="Rectangle 3">
            <a:extLst>
              <a:ext uri="{FF2B5EF4-FFF2-40B4-BE49-F238E27FC236}">
                <a16:creationId xmlns:a16="http://schemas.microsoft.com/office/drawing/2014/main" id="{18CFEF07-C43B-9D40-83E8-86E6F8EFF7F5}"/>
              </a:ext>
            </a:extLst>
          </p:cNvPr>
          <p:cNvSpPr>
            <a:spLocks noGrp="1" noChangeArrowheads="1"/>
          </p:cNvSpPr>
          <p:nvPr>
            <p:ph type="subTitle" idx="1"/>
          </p:nvPr>
        </p:nvSpPr>
        <p:spPr>
          <a:xfrm>
            <a:off x="1524000" y="5202238"/>
            <a:ext cx="9144000" cy="1655762"/>
          </a:xfrm>
        </p:spPr>
        <p:txBody>
          <a:bodyPr>
            <a:normAutofit lnSpcReduction="10000"/>
          </a:bodyPr>
          <a:lstStyle/>
          <a:p>
            <a:pPr algn="ctr" eaLnBrk="1" hangingPunct="1"/>
            <a:r>
              <a:rPr lang="en-US" altLang="en-US" b="1" dirty="0">
                <a:solidFill>
                  <a:srgbClr val="FFFF00"/>
                </a:solidFill>
              </a:rPr>
              <a:t>By</a:t>
            </a:r>
          </a:p>
          <a:p>
            <a:pPr algn="ctr" eaLnBrk="1" hangingPunct="1"/>
            <a:r>
              <a:rPr lang="en-US" altLang="en-US" b="1" dirty="0">
                <a:solidFill>
                  <a:srgbClr val="FFFF00"/>
                </a:solidFill>
              </a:rPr>
              <a:t>Greg Penna</a:t>
            </a:r>
          </a:p>
          <a:p>
            <a:pPr algn="ctr" eaLnBrk="1" hangingPunct="1"/>
            <a:r>
              <a:rPr lang="en-US" altLang="en-US" b="1" dirty="0">
                <a:solidFill>
                  <a:srgbClr val="FFFF00"/>
                </a:solidFill>
              </a:rPr>
              <a:t>Former Church Planting Strategist</a:t>
            </a:r>
          </a:p>
          <a:p>
            <a:pPr algn="ctr" eaLnBrk="1" hangingPunct="1"/>
            <a:r>
              <a:rPr lang="en-US" altLang="en-US" b="1" dirty="0">
                <a:solidFill>
                  <a:srgbClr val="FFFF00"/>
                </a:solidFill>
              </a:rPr>
              <a:t>Baptist General Convention of Oklahoma</a:t>
            </a:r>
          </a:p>
        </p:txBody>
      </p:sp>
      <p:pic>
        <p:nvPicPr>
          <p:cNvPr id="2" name="Picture 1">
            <a:extLst>
              <a:ext uri="{FF2B5EF4-FFF2-40B4-BE49-F238E27FC236}">
                <a16:creationId xmlns:a16="http://schemas.microsoft.com/office/drawing/2014/main" id="{9433AB6C-A790-6546-BDC1-A89955305FDC}"/>
              </a:ext>
            </a:extLst>
          </p:cNvPr>
          <p:cNvPicPr>
            <a:picLocks noChangeAspect="1"/>
          </p:cNvPicPr>
          <p:nvPr/>
        </p:nvPicPr>
        <p:blipFill>
          <a:blip r:embed="rId2"/>
          <a:stretch>
            <a:fillRect/>
          </a:stretch>
        </p:blipFill>
        <p:spPr>
          <a:xfrm>
            <a:off x="1729905" y="1726922"/>
            <a:ext cx="8732189" cy="3405744"/>
          </a:xfrm>
          <a:prstGeom prst="rect">
            <a:avLst/>
          </a:prstGeom>
        </p:spPr>
      </p:pic>
    </p:spTree>
    <p:extLst>
      <p:ext uri="{BB962C8B-B14F-4D97-AF65-F5344CB8AC3E}">
        <p14:creationId xmlns:p14="http://schemas.microsoft.com/office/powerpoint/2010/main" val="16466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0157004-4556-9A45-8C12-339D7A392320}"/>
              </a:ext>
            </a:extLst>
          </p:cNvPr>
          <p:cNvSpPr>
            <a:spLocks noGrp="1" noChangeArrowheads="1"/>
          </p:cNvSpPr>
          <p:nvPr>
            <p:ph type="title"/>
          </p:nvPr>
        </p:nvSpPr>
        <p:spPr>
          <a:xfrm>
            <a:off x="838200" y="0"/>
            <a:ext cx="10515600" cy="1325563"/>
          </a:xfrm>
        </p:spPr>
        <p:txBody>
          <a:bodyPr/>
          <a:lstStyle/>
          <a:p>
            <a:pPr eaLnBrk="1" hangingPunct="1"/>
            <a:r>
              <a:rPr lang="en-US" altLang="en-US" b="1" dirty="0">
                <a:solidFill>
                  <a:srgbClr val="FFFF00"/>
                </a:solidFill>
              </a:rPr>
              <a:t>Memory Do’s and Don’ts</a:t>
            </a:r>
          </a:p>
        </p:txBody>
      </p:sp>
      <p:sp>
        <p:nvSpPr>
          <p:cNvPr id="12291" name="Rectangle 3">
            <a:extLst>
              <a:ext uri="{FF2B5EF4-FFF2-40B4-BE49-F238E27FC236}">
                <a16:creationId xmlns:a16="http://schemas.microsoft.com/office/drawing/2014/main" id="{0E3402A3-C221-A645-8C5E-CE0F84EDAA50}"/>
              </a:ext>
            </a:extLst>
          </p:cNvPr>
          <p:cNvSpPr>
            <a:spLocks noGrp="1" noChangeArrowheads="1"/>
          </p:cNvSpPr>
          <p:nvPr>
            <p:ph type="body" idx="1"/>
          </p:nvPr>
        </p:nvSpPr>
        <p:spPr>
          <a:xfrm>
            <a:off x="414338" y="1114425"/>
            <a:ext cx="11315700" cy="5062538"/>
          </a:xfrm>
        </p:spPr>
        <p:txBody>
          <a:bodyPr>
            <a:noAutofit/>
          </a:bodyPr>
          <a:lstStyle/>
          <a:p>
            <a:pPr eaLnBrk="1" hangingPunct="1">
              <a:lnSpc>
                <a:spcPct val="90000"/>
              </a:lnSpc>
              <a:buFont typeface="Wingdings" pitchFamily="2" charset="2"/>
              <a:buNone/>
            </a:pPr>
            <a:r>
              <a:rPr lang="en-US" altLang="en-US" sz="3600" b="1" dirty="0">
                <a:solidFill>
                  <a:srgbClr val="FFFF00"/>
                </a:solidFill>
              </a:rPr>
              <a:t>4. Do purposefully place things in the message that will aid the congregation in remembering the key points of the message.</a:t>
            </a:r>
          </a:p>
          <a:p>
            <a:pPr eaLnBrk="1" hangingPunct="1">
              <a:lnSpc>
                <a:spcPct val="90000"/>
              </a:lnSpc>
              <a:buFont typeface="Wingdings" pitchFamily="2" charset="2"/>
              <a:buNone/>
            </a:pPr>
            <a:endParaRPr lang="en-US" altLang="en-US" sz="3600" b="1" dirty="0">
              <a:solidFill>
                <a:srgbClr val="FFFF00"/>
              </a:solidFill>
            </a:endParaRPr>
          </a:p>
          <a:p>
            <a:pPr eaLnBrk="1" hangingPunct="1">
              <a:lnSpc>
                <a:spcPct val="90000"/>
              </a:lnSpc>
              <a:buFont typeface="Wingdings" pitchFamily="2" charset="2"/>
              <a:buNone/>
            </a:pPr>
            <a:r>
              <a:rPr lang="en-US" altLang="en-US" sz="3600" b="1" dirty="0">
                <a:solidFill>
                  <a:srgbClr val="FFFF00"/>
                </a:solidFill>
              </a:rPr>
              <a:t>What do you want the members to remember?  Is it a heart-warming illustration?  Sometimes they can tell the story without being able to apply the point.  Effective pastors build sermons with memorable messages.  Unless purpose is brought to sermon crafting, the average person will forget 90% of what they heard within 24 hours.</a:t>
            </a:r>
          </a:p>
        </p:txBody>
      </p:sp>
    </p:spTree>
    <p:extLst>
      <p:ext uri="{BB962C8B-B14F-4D97-AF65-F5344CB8AC3E}">
        <p14:creationId xmlns:p14="http://schemas.microsoft.com/office/powerpoint/2010/main" val="339894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8A921A7-93D1-8E4E-90E0-A48FABE3C573}"/>
              </a:ext>
            </a:extLst>
          </p:cNvPr>
          <p:cNvSpPr>
            <a:spLocks noGrp="1" noChangeArrowheads="1"/>
          </p:cNvSpPr>
          <p:nvPr>
            <p:ph type="title"/>
          </p:nvPr>
        </p:nvSpPr>
        <p:spPr/>
        <p:txBody>
          <a:bodyPr/>
          <a:lstStyle/>
          <a:p>
            <a:pPr eaLnBrk="1" hangingPunct="1"/>
            <a:r>
              <a:rPr lang="en-US" altLang="en-US" b="1" dirty="0">
                <a:solidFill>
                  <a:srgbClr val="FFFF00"/>
                </a:solidFill>
              </a:rPr>
              <a:t>Memory Do’s and Don’ts</a:t>
            </a:r>
          </a:p>
        </p:txBody>
      </p:sp>
      <p:sp>
        <p:nvSpPr>
          <p:cNvPr id="13315" name="Rectangle 3">
            <a:extLst>
              <a:ext uri="{FF2B5EF4-FFF2-40B4-BE49-F238E27FC236}">
                <a16:creationId xmlns:a16="http://schemas.microsoft.com/office/drawing/2014/main" id="{D4CA5724-D788-6A40-8E25-F381FDB83CE6}"/>
              </a:ext>
            </a:extLst>
          </p:cNvPr>
          <p:cNvSpPr>
            <a:spLocks noGrp="1" noChangeArrowheads="1"/>
          </p:cNvSpPr>
          <p:nvPr>
            <p:ph type="body" idx="1"/>
          </p:nvPr>
        </p:nvSpPr>
        <p:spPr>
          <a:xfrm>
            <a:off x="528639" y="1500188"/>
            <a:ext cx="11158536" cy="4676775"/>
          </a:xfrm>
        </p:spPr>
        <p:txBody>
          <a:bodyPr>
            <a:noAutofit/>
          </a:bodyPr>
          <a:lstStyle/>
          <a:p>
            <a:pPr eaLnBrk="1" hangingPunct="1">
              <a:buFont typeface="Wingdings" pitchFamily="2" charset="2"/>
              <a:buNone/>
            </a:pPr>
            <a:r>
              <a:rPr lang="en-US" altLang="en-US" sz="3600" b="1" dirty="0">
                <a:solidFill>
                  <a:srgbClr val="FFFF00"/>
                </a:solidFill>
              </a:rPr>
              <a:t>5.Don’t waste time on things that aren’t worth remembering.  Memory is directly tied to listening.  People can listen to and process over 300 words per minute (wpm) while the average speaker only speaks 110 wpm.  This causes congregation fade.  Important ideas and picture words help to combat congregational fade.  However, sermons can’t influence life change if the congregation is fading during the point the pastor needs them to remember the most!</a:t>
            </a:r>
          </a:p>
        </p:txBody>
      </p:sp>
    </p:spTree>
    <p:extLst>
      <p:ext uri="{BB962C8B-B14F-4D97-AF65-F5344CB8AC3E}">
        <p14:creationId xmlns:p14="http://schemas.microsoft.com/office/powerpoint/2010/main" val="423940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BAA5BC8-A547-D543-9F28-C5910C89B340}"/>
              </a:ext>
            </a:extLst>
          </p:cNvPr>
          <p:cNvSpPr>
            <a:spLocks noGrp="1" noChangeArrowheads="1"/>
          </p:cNvSpPr>
          <p:nvPr>
            <p:ph type="ctrTitle"/>
          </p:nvPr>
        </p:nvSpPr>
        <p:spPr>
          <a:xfrm>
            <a:off x="1524000" y="0"/>
            <a:ext cx="9144000" cy="1657350"/>
          </a:xfrm>
        </p:spPr>
        <p:txBody>
          <a:bodyPr>
            <a:normAutofit fontScale="90000"/>
          </a:bodyPr>
          <a:lstStyle/>
          <a:p>
            <a:pPr eaLnBrk="1" hangingPunct="1"/>
            <a:r>
              <a:rPr lang="en-US" altLang="en-US" b="1" dirty="0">
                <a:solidFill>
                  <a:srgbClr val="FFFF00"/>
                </a:solidFill>
              </a:rPr>
              <a:t>The Importance of Memory in Preaching</a:t>
            </a:r>
          </a:p>
        </p:txBody>
      </p:sp>
      <p:sp>
        <p:nvSpPr>
          <p:cNvPr id="3075" name="Rectangle 3">
            <a:extLst>
              <a:ext uri="{FF2B5EF4-FFF2-40B4-BE49-F238E27FC236}">
                <a16:creationId xmlns:a16="http://schemas.microsoft.com/office/drawing/2014/main" id="{18CFEF07-C43B-9D40-83E8-86E6F8EFF7F5}"/>
              </a:ext>
            </a:extLst>
          </p:cNvPr>
          <p:cNvSpPr>
            <a:spLocks noGrp="1" noChangeArrowheads="1"/>
          </p:cNvSpPr>
          <p:nvPr>
            <p:ph type="subTitle" idx="1"/>
          </p:nvPr>
        </p:nvSpPr>
        <p:spPr>
          <a:xfrm>
            <a:off x="1524000" y="5202238"/>
            <a:ext cx="9144000" cy="1655762"/>
          </a:xfrm>
        </p:spPr>
        <p:txBody>
          <a:bodyPr>
            <a:normAutofit lnSpcReduction="10000"/>
          </a:bodyPr>
          <a:lstStyle/>
          <a:p>
            <a:pPr algn="ctr" eaLnBrk="1" hangingPunct="1"/>
            <a:r>
              <a:rPr lang="en-US" altLang="en-US" b="1" dirty="0">
                <a:solidFill>
                  <a:srgbClr val="FFFF00"/>
                </a:solidFill>
              </a:rPr>
              <a:t>By</a:t>
            </a:r>
          </a:p>
          <a:p>
            <a:pPr algn="ctr" eaLnBrk="1" hangingPunct="1"/>
            <a:r>
              <a:rPr lang="en-US" altLang="en-US" b="1" dirty="0">
                <a:solidFill>
                  <a:srgbClr val="FFFF00"/>
                </a:solidFill>
              </a:rPr>
              <a:t>Greg Penna</a:t>
            </a:r>
          </a:p>
          <a:p>
            <a:pPr algn="ctr" eaLnBrk="1" hangingPunct="1"/>
            <a:r>
              <a:rPr lang="en-US" altLang="en-US" b="1" dirty="0">
                <a:solidFill>
                  <a:srgbClr val="FFFF00"/>
                </a:solidFill>
              </a:rPr>
              <a:t>Former Church Planting Strategist</a:t>
            </a:r>
          </a:p>
          <a:p>
            <a:pPr algn="ctr" eaLnBrk="1" hangingPunct="1"/>
            <a:r>
              <a:rPr lang="en-US" altLang="en-US" b="1" dirty="0">
                <a:solidFill>
                  <a:srgbClr val="FFFF00"/>
                </a:solidFill>
              </a:rPr>
              <a:t>Baptist General Convention of Oklahoma</a:t>
            </a:r>
          </a:p>
        </p:txBody>
      </p:sp>
      <p:pic>
        <p:nvPicPr>
          <p:cNvPr id="2" name="Picture 1">
            <a:extLst>
              <a:ext uri="{FF2B5EF4-FFF2-40B4-BE49-F238E27FC236}">
                <a16:creationId xmlns:a16="http://schemas.microsoft.com/office/drawing/2014/main" id="{9433AB6C-A790-6546-BDC1-A89955305FDC}"/>
              </a:ext>
            </a:extLst>
          </p:cNvPr>
          <p:cNvPicPr>
            <a:picLocks noChangeAspect="1"/>
          </p:cNvPicPr>
          <p:nvPr/>
        </p:nvPicPr>
        <p:blipFill>
          <a:blip r:embed="rId2"/>
          <a:stretch>
            <a:fillRect/>
          </a:stretch>
        </p:blipFill>
        <p:spPr>
          <a:xfrm>
            <a:off x="1729905" y="1726922"/>
            <a:ext cx="8732189" cy="3405744"/>
          </a:xfrm>
          <a:prstGeom prst="rect">
            <a:avLst/>
          </a:prstGeom>
        </p:spPr>
      </p:pic>
    </p:spTree>
    <p:extLst>
      <p:ext uri="{BB962C8B-B14F-4D97-AF65-F5344CB8AC3E}">
        <p14:creationId xmlns:p14="http://schemas.microsoft.com/office/powerpoint/2010/main" val="428972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B43C3C0-3E23-D846-A2F1-5C34AE9AC3C3}"/>
              </a:ext>
            </a:extLst>
          </p:cNvPr>
          <p:cNvSpPr>
            <a:spLocks noGrp="1" noChangeArrowheads="1"/>
          </p:cNvSpPr>
          <p:nvPr>
            <p:ph type="title"/>
          </p:nvPr>
        </p:nvSpPr>
        <p:spPr/>
        <p:txBody>
          <a:bodyPr/>
          <a:lstStyle/>
          <a:p>
            <a:pPr eaLnBrk="1" hangingPunct="1"/>
            <a:r>
              <a:rPr lang="en-US" altLang="en-US" b="1" dirty="0">
                <a:solidFill>
                  <a:srgbClr val="FFFF00"/>
                </a:solidFill>
              </a:rPr>
              <a:t>Memory</a:t>
            </a:r>
          </a:p>
        </p:txBody>
      </p:sp>
      <p:sp>
        <p:nvSpPr>
          <p:cNvPr id="4099" name="Rectangle 3">
            <a:extLst>
              <a:ext uri="{FF2B5EF4-FFF2-40B4-BE49-F238E27FC236}">
                <a16:creationId xmlns:a16="http://schemas.microsoft.com/office/drawing/2014/main" id="{F87BE6B3-FC86-2647-B20E-68C96A70CB00}"/>
              </a:ext>
            </a:extLst>
          </p:cNvPr>
          <p:cNvSpPr>
            <a:spLocks noGrp="1" noChangeArrowheads="1"/>
          </p:cNvSpPr>
          <p:nvPr>
            <p:ph type="body" idx="1"/>
          </p:nvPr>
        </p:nvSpPr>
        <p:spPr/>
        <p:txBody>
          <a:bodyPr>
            <a:normAutofit/>
          </a:bodyPr>
          <a:lstStyle/>
          <a:p>
            <a:pPr eaLnBrk="1" hangingPunct="1">
              <a:buFont typeface="Wingdings" pitchFamily="2" charset="2"/>
              <a:buNone/>
            </a:pPr>
            <a:r>
              <a:rPr lang="en-US" altLang="en-US" sz="3600" b="1" dirty="0">
                <a:solidFill>
                  <a:srgbClr val="FFFF00"/>
                </a:solidFill>
              </a:rPr>
              <a:t>The ability to recall detailed information without extensive use of notes.  Memory is not something that a minister is born with, it is something that is developed.  Furthermore, it is something that must be maintained.  Historically, effective preachers have been those who have demonstrated strong memory skills.</a:t>
            </a:r>
          </a:p>
        </p:txBody>
      </p:sp>
    </p:spTree>
    <p:extLst>
      <p:ext uri="{BB962C8B-B14F-4D97-AF65-F5344CB8AC3E}">
        <p14:creationId xmlns:p14="http://schemas.microsoft.com/office/powerpoint/2010/main" val="116081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00A0785-499D-DC41-9E58-03914EDE9CA0}"/>
              </a:ext>
            </a:extLst>
          </p:cNvPr>
          <p:cNvSpPr>
            <a:spLocks noGrp="1" noChangeArrowheads="1"/>
          </p:cNvSpPr>
          <p:nvPr>
            <p:ph type="title"/>
          </p:nvPr>
        </p:nvSpPr>
        <p:spPr/>
        <p:txBody>
          <a:bodyPr/>
          <a:lstStyle/>
          <a:p>
            <a:pPr eaLnBrk="1" hangingPunct="1"/>
            <a:r>
              <a:rPr lang="en-US" altLang="en-US" b="1" dirty="0">
                <a:solidFill>
                  <a:srgbClr val="FFFF00"/>
                </a:solidFill>
              </a:rPr>
              <a:t>Consider this:</a:t>
            </a:r>
          </a:p>
        </p:txBody>
      </p:sp>
      <p:sp>
        <p:nvSpPr>
          <p:cNvPr id="5123" name="Rectangle 3">
            <a:extLst>
              <a:ext uri="{FF2B5EF4-FFF2-40B4-BE49-F238E27FC236}">
                <a16:creationId xmlns:a16="http://schemas.microsoft.com/office/drawing/2014/main" id="{418A1C61-2FCE-4B40-A1C8-460AB86473B3}"/>
              </a:ext>
            </a:extLst>
          </p:cNvPr>
          <p:cNvSpPr>
            <a:spLocks noGrp="1" noChangeArrowheads="1"/>
          </p:cNvSpPr>
          <p:nvPr>
            <p:ph type="body" idx="1"/>
          </p:nvPr>
        </p:nvSpPr>
        <p:spPr/>
        <p:txBody>
          <a:bodyPr>
            <a:normAutofit/>
          </a:bodyPr>
          <a:lstStyle/>
          <a:p>
            <a:pPr eaLnBrk="1" hangingPunct="1">
              <a:buFont typeface="Wingdings" pitchFamily="2" charset="2"/>
              <a:buNone/>
            </a:pPr>
            <a:r>
              <a:rPr lang="en-US" altLang="en-US" sz="3600" b="1" dirty="0">
                <a:solidFill>
                  <a:srgbClr val="FFFF00"/>
                </a:solidFill>
              </a:rPr>
              <a:t>Rhetoric, the system of preaching used by most North American pastors, has five crucial parts.  One of those parts, outlined by Plato, was memory.  The ability to remember was considered crucial if one was going to be able to effectively state their case or persuade.  </a:t>
            </a:r>
          </a:p>
        </p:txBody>
      </p:sp>
    </p:spTree>
    <p:extLst>
      <p:ext uri="{BB962C8B-B14F-4D97-AF65-F5344CB8AC3E}">
        <p14:creationId xmlns:p14="http://schemas.microsoft.com/office/powerpoint/2010/main" val="98558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AF5FBA3-30E1-E04B-B501-04245588E98E}"/>
              </a:ext>
            </a:extLst>
          </p:cNvPr>
          <p:cNvSpPr>
            <a:spLocks noGrp="1" noChangeArrowheads="1"/>
          </p:cNvSpPr>
          <p:nvPr>
            <p:ph type="title"/>
          </p:nvPr>
        </p:nvSpPr>
        <p:spPr/>
        <p:txBody>
          <a:bodyPr/>
          <a:lstStyle/>
          <a:p>
            <a:pPr eaLnBrk="1" hangingPunct="1"/>
            <a:r>
              <a:rPr lang="en-US" altLang="en-US" b="1" dirty="0">
                <a:solidFill>
                  <a:srgbClr val="FFFF00"/>
                </a:solidFill>
              </a:rPr>
              <a:t>How to Develop Memory</a:t>
            </a:r>
          </a:p>
        </p:txBody>
      </p:sp>
      <p:sp>
        <p:nvSpPr>
          <p:cNvPr id="6147" name="Rectangle 3">
            <a:extLst>
              <a:ext uri="{FF2B5EF4-FFF2-40B4-BE49-F238E27FC236}">
                <a16:creationId xmlns:a16="http://schemas.microsoft.com/office/drawing/2014/main" id="{893A3979-12AC-6C41-8530-5AACC0C349F6}"/>
              </a:ext>
            </a:extLst>
          </p:cNvPr>
          <p:cNvSpPr>
            <a:spLocks noGrp="1" noChangeArrowheads="1"/>
          </p:cNvSpPr>
          <p:nvPr>
            <p:ph type="body" idx="1"/>
          </p:nvPr>
        </p:nvSpPr>
        <p:spPr/>
        <p:txBody>
          <a:bodyPr>
            <a:noAutofit/>
          </a:bodyPr>
          <a:lstStyle/>
          <a:p>
            <a:pPr marL="609600" indent="-609600">
              <a:buFontTx/>
              <a:buAutoNum type="arabicPeriod"/>
            </a:pPr>
            <a:r>
              <a:rPr lang="en-US" altLang="en-US" sz="3600" b="1" dirty="0">
                <a:solidFill>
                  <a:srgbClr val="FFFF00"/>
                </a:solidFill>
              </a:rPr>
              <a:t>Effectively plan and prepare sermons.  Many pastors can’t remember their messages because they spent little time preparing the message.</a:t>
            </a:r>
          </a:p>
          <a:p>
            <a:pPr marL="609600" indent="-609600">
              <a:buFontTx/>
              <a:buAutoNum type="arabicPeriod"/>
            </a:pPr>
            <a:endParaRPr lang="en-US" altLang="en-US" sz="3600" b="1" dirty="0">
              <a:solidFill>
                <a:srgbClr val="FFFF00"/>
              </a:solidFill>
            </a:endParaRPr>
          </a:p>
          <a:p>
            <a:pPr marL="609600" indent="-609600">
              <a:buFontTx/>
              <a:buAutoNum type="arabicPeriod"/>
            </a:pPr>
            <a:r>
              <a:rPr lang="en-US" altLang="en-US" sz="3600" b="1" dirty="0">
                <a:solidFill>
                  <a:srgbClr val="FFFF00"/>
                </a:solidFill>
              </a:rPr>
              <a:t>Rehearse the message several times before delivering it to the congregation.  This rehearsal can be as simple as going through the message in your mind or as complicated as preaching the message in the pulpit.</a:t>
            </a:r>
          </a:p>
        </p:txBody>
      </p:sp>
    </p:spTree>
    <p:extLst>
      <p:ext uri="{BB962C8B-B14F-4D97-AF65-F5344CB8AC3E}">
        <p14:creationId xmlns:p14="http://schemas.microsoft.com/office/powerpoint/2010/main" val="305528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F3793B9-C223-A140-9342-9EDB92BA3155}"/>
              </a:ext>
            </a:extLst>
          </p:cNvPr>
          <p:cNvSpPr>
            <a:spLocks noGrp="1" noChangeArrowheads="1"/>
          </p:cNvSpPr>
          <p:nvPr>
            <p:ph type="title"/>
          </p:nvPr>
        </p:nvSpPr>
        <p:spPr/>
        <p:txBody>
          <a:bodyPr/>
          <a:lstStyle/>
          <a:p>
            <a:pPr eaLnBrk="1" hangingPunct="1"/>
            <a:r>
              <a:rPr lang="en-US" altLang="en-US" b="1" dirty="0">
                <a:solidFill>
                  <a:srgbClr val="FFFF00"/>
                </a:solidFill>
              </a:rPr>
              <a:t>How to Develop Memory</a:t>
            </a:r>
          </a:p>
        </p:txBody>
      </p:sp>
      <p:sp>
        <p:nvSpPr>
          <p:cNvPr id="7171" name="Rectangle 3">
            <a:extLst>
              <a:ext uri="{FF2B5EF4-FFF2-40B4-BE49-F238E27FC236}">
                <a16:creationId xmlns:a16="http://schemas.microsoft.com/office/drawing/2014/main" id="{D1D871E8-E0E2-8A4B-BFCE-4D84ACE4AC5B}"/>
              </a:ext>
            </a:extLst>
          </p:cNvPr>
          <p:cNvSpPr>
            <a:spLocks noGrp="1" noChangeArrowheads="1"/>
          </p:cNvSpPr>
          <p:nvPr>
            <p:ph type="body" idx="1"/>
          </p:nvPr>
        </p:nvSpPr>
        <p:spPr/>
        <p:txBody>
          <a:bodyPr>
            <a:normAutofit/>
          </a:bodyPr>
          <a:lstStyle/>
          <a:p>
            <a:pPr marL="609600" indent="-609600">
              <a:buFontTx/>
              <a:buAutoNum type="arabicPeriod" startAt="3"/>
            </a:pPr>
            <a:r>
              <a:rPr lang="en-US" altLang="en-US" sz="3600" b="1" dirty="0">
                <a:solidFill>
                  <a:srgbClr val="FFFF00"/>
                </a:solidFill>
              </a:rPr>
              <a:t>Build mnemonics, or memory aids, into your messages.  Effective mnemonics include discovery of a new Biblical truth, alliterations, effective illustrations, and simple sayings.</a:t>
            </a:r>
          </a:p>
          <a:p>
            <a:pPr marL="609600" indent="-609600">
              <a:buNone/>
            </a:pPr>
            <a:endParaRPr lang="en-US" altLang="en-US" sz="3600" b="1" dirty="0">
              <a:solidFill>
                <a:srgbClr val="FFFF00"/>
              </a:solidFill>
            </a:endParaRPr>
          </a:p>
          <a:p>
            <a:pPr marL="609600" indent="-609600" algn="ctr">
              <a:buNone/>
            </a:pPr>
            <a:r>
              <a:rPr lang="en-US" altLang="en-US" sz="3600" b="1" dirty="0">
                <a:solidFill>
                  <a:srgbClr val="FFFF00"/>
                </a:solidFill>
              </a:rPr>
              <a:t>If you can’t remember the message, why</a:t>
            </a:r>
          </a:p>
          <a:p>
            <a:pPr marL="609600" indent="-609600" algn="ctr">
              <a:buNone/>
            </a:pPr>
            <a:r>
              <a:rPr lang="en-US" altLang="en-US" sz="3600" b="1" dirty="0">
                <a:solidFill>
                  <a:srgbClr val="FFFF00"/>
                </a:solidFill>
              </a:rPr>
              <a:t>should your congregation?</a:t>
            </a:r>
          </a:p>
        </p:txBody>
      </p:sp>
    </p:spTree>
    <p:extLst>
      <p:ext uri="{BB962C8B-B14F-4D97-AF65-F5344CB8AC3E}">
        <p14:creationId xmlns:p14="http://schemas.microsoft.com/office/powerpoint/2010/main" val="382144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DBC8EEC-BFD0-CA48-9ECE-49079F29C274}"/>
              </a:ext>
            </a:extLst>
          </p:cNvPr>
          <p:cNvSpPr>
            <a:spLocks noGrp="1" noChangeArrowheads="1"/>
          </p:cNvSpPr>
          <p:nvPr>
            <p:ph type="title"/>
          </p:nvPr>
        </p:nvSpPr>
        <p:spPr/>
        <p:txBody>
          <a:bodyPr/>
          <a:lstStyle/>
          <a:p>
            <a:pPr eaLnBrk="1" hangingPunct="1"/>
            <a:r>
              <a:rPr lang="en-US" altLang="en-US" b="1" dirty="0">
                <a:solidFill>
                  <a:srgbClr val="FFFF00"/>
                </a:solidFill>
              </a:rPr>
              <a:t>How to Develop Memory</a:t>
            </a:r>
          </a:p>
        </p:txBody>
      </p:sp>
      <p:sp>
        <p:nvSpPr>
          <p:cNvPr id="8195" name="Rectangle 3">
            <a:extLst>
              <a:ext uri="{FF2B5EF4-FFF2-40B4-BE49-F238E27FC236}">
                <a16:creationId xmlns:a16="http://schemas.microsoft.com/office/drawing/2014/main" id="{E4DA314C-D552-984D-91D5-9B61349F2AAB}"/>
              </a:ext>
            </a:extLst>
          </p:cNvPr>
          <p:cNvSpPr>
            <a:spLocks noGrp="1" noChangeArrowheads="1"/>
          </p:cNvSpPr>
          <p:nvPr>
            <p:ph type="body" idx="1"/>
          </p:nvPr>
        </p:nvSpPr>
        <p:spPr/>
        <p:txBody>
          <a:bodyPr>
            <a:noAutofit/>
          </a:bodyPr>
          <a:lstStyle/>
          <a:p>
            <a:pPr marL="609600" indent="-609600">
              <a:buFontTx/>
              <a:buAutoNum type="arabicPeriod" startAt="4"/>
            </a:pPr>
            <a:r>
              <a:rPr lang="en-US" altLang="en-US" sz="3600" b="1" dirty="0">
                <a:solidFill>
                  <a:srgbClr val="FFFF00"/>
                </a:solidFill>
              </a:rPr>
              <a:t>Use technology.  Consider power points, video projection, and other types of technology to display notes to the congregation that can also be used by the pastor.</a:t>
            </a:r>
          </a:p>
          <a:p>
            <a:pPr marL="609600" indent="-609600">
              <a:buNone/>
            </a:pPr>
            <a:endParaRPr lang="en-US" altLang="en-US" sz="3600" b="1" dirty="0">
              <a:solidFill>
                <a:srgbClr val="FFFF00"/>
              </a:solidFill>
            </a:endParaRPr>
          </a:p>
          <a:p>
            <a:pPr marL="609600" indent="-609600">
              <a:buNone/>
            </a:pPr>
            <a:r>
              <a:rPr lang="en-US" altLang="en-US" sz="3600" b="1" dirty="0">
                <a:solidFill>
                  <a:srgbClr val="FFFF00"/>
                </a:solidFill>
              </a:rPr>
              <a:t>This is a great way to share Scripture, exact quotes, and to stay on track with major points.  There are several examples of sermons on power point in the Sermon Shop.</a:t>
            </a:r>
          </a:p>
        </p:txBody>
      </p:sp>
    </p:spTree>
    <p:extLst>
      <p:ext uri="{BB962C8B-B14F-4D97-AF65-F5344CB8AC3E}">
        <p14:creationId xmlns:p14="http://schemas.microsoft.com/office/powerpoint/2010/main" val="54452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4E9009A-E9E2-514F-A2DF-474F980EB36C}"/>
              </a:ext>
            </a:extLst>
          </p:cNvPr>
          <p:cNvSpPr>
            <a:spLocks noGrp="1" noChangeArrowheads="1"/>
          </p:cNvSpPr>
          <p:nvPr>
            <p:ph type="title"/>
          </p:nvPr>
        </p:nvSpPr>
        <p:spPr/>
        <p:txBody>
          <a:bodyPr/>
          <a:lstStyle/>
          <a:p>
            <a:pPr eaLnBrk="1" hangingPunct="1"/>
            <a:r>
              <a:rPr lang="en-US" altLang="en-US" b="1" dirty="0">
                <a:solidFill>
                  <a:srgbClr val="FFFF00"/>
                </a:solidFill>
              </a:rPr>
              <a:t>Memory Do’s and Don’ts</a:t>
            </a:r>
          </a:p>
        </p:txBody>
      </p:sp>
      <p:sp>
        <p:nvSpPr>
          <p:cNvPr id="9219" name="Rectangle 3">
            <a:extLst>
              <a:ext uri="{FF2B5EF4-FFF2-40B4-BE49-F238E27FC236}">
                <a16:creationId xmlns:a16="http://schemas.microsoft.com/office/drawing/2014/main" id="{73500423-B407-134C-9CF7-60A9ED01B17E}"/>
              </a:ext>
            </a:extLst>
          </p:cNvPr>
          <p:cNvSpPr>
            <a:spLocks noGrp="1" noChangeArrowheads="1"/>
          </p:cNvSpPr>
          <p:nvPr>
            <p:ph type="body" idx="1"/>
          </p:nvPr>
        </p:nvSpPr>
        <p:spPr>
          <a:xfrm>
            <a:off x="838200" y="1825624"/>
            <a:ext cx="10515600" cy="4918075"/>
          </a:xfrm>
        </p:spPr>
        <p:txBody>
          <a:bodyPr>
            <a:normAutofit/>
          </a:bodyPr>
          <a:lstStyle/>
          <a:p>
            <a:pPr marL="609600" indent="-609600">
              <a:buNone/>
            </a:pPr>
            <a:r>
              <a:rPr lang="en-US" altLang="en-US" sz="3600" b="1" dirty="0">
                <a:solidFill>
                  <a:srgbClr val="FFFF00"/>
                </a:solidFill>
              </a:rPr>
              <a:t>1. Don’t say that you forgot what the next point should be.  Instead, go to the point that is in your mind and continue to preach.  The congregation does not have a manuscript of the message, they won’t know.  </a:t>
            </a:r>
          </a:p>
          <a:p>
            <a:pPr marL="609600" indent="-609600">
              <a:buNone/>
            </a:pPr>
            <a:endParaRPr lang="en-US" altLang="en-US" sz="3600" b="1" dirty="0">
              <a:solidFill>
                <a:srgbClr val="FFFF00"/>
              </a:solidFill>
            </a:endParaRPr>
          </a:p>
          <a:p>
            <a:pPr marL="609600" indent="-609600">
              <a:buNone/>
            </a:pPr>
            <a:r>
              <a:rPr lang="en-US" altLang="en-US" sz="3600" b="1" dirty="0">
                <a:solidFill>
                  <a:srgbClr val="FFFF00"/>
                </a:solidFill>
              </a:rPr>
              <a:t>Even veteran preachers make this mistake and they sound unprepared and non-passionate.</a:t>
            </a:r>
          </a:p>
        </p:txBody>
      </p:sp>
    </p:spTree>
    <p:extLst>
      <p:ext uri="{BB962C8B-B14F-4D97-AF65-F5344CB8AC3E}">
        <p14:creationId xmlns:p14="http://schemas.microsoft.com/office/powerpoint/2010/main" val="209858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5CB6C2B-E186-C145-919A-0E1E00B70D12}"/>
              </a:ext>
            </a:extLst>
          </p:cNvPr>
          <p:cNvSpPr>
            <a:spLocks noGrp="1" noChangeArrowheads="1"/>
          </p:cNvSpPr>
          <p:nvPr>
            <p:ph type="title"/>
          </p:nvPr>
        </p:nvSpPr>
        <p:spPr/>
        <p:txBody>
          <a:bodyPr/>
          <a:lstStyle/>
          <a:p>
            <a:pPr eaLnBrk="1" hangingPunct="1"/>
            <a:r>
              <a:rPr lang="en-US" altLang="en-US" b="1" dirty="0">
                <a:solidFill>
                  <a:srgbClr val="FFFF00"/>
                </a:solidFill>
              </a:rPr>
              <a:t>Memory Do’s and Don’ts</a:t>
            </a:r>
          </a:p>
        </p:txBody>
      </p:sp>
      <p:sp>
        <p:nvSpPr>
          <p:cNvPr id="10243" name="Rectangle 3">
            <a:extLst>
              <a:ext uri="{FF2B5EF4-FFF2-40B4-BE49-F238E27FC236}">
                <a16:creationId xmlns:a16="http://schemas.microsoft.com/office/drawing/2014/main" id="{CDE66F3D-187E-5542-BA02-DC792E62FDAA}"/>
              </a:ext>
            </a:extLst>
          </p:cNvPr>
          <p:cNvSpPr>
            <a:spLocks noGrp="1" noChangeArrowheads="1"/>
          </p:cNvSpPr>
          <p:nvPr>
            <p:ph type="body" idx="1"/>
          </p:nvPr>
        </p:nvSpPr>
        <p:spPr>
          <a:xfrm>
            <a:off x="838200" y="1443038"/>
            <a:ext cx="10515600" cy="4733925"/>
          </a:xfrm>
        </p:spPr>
        <p:txBody>
          <a:bodyPr>
            <a:noAutofit/>
          </a:bodyPr>
          <a:lstStyle/>
          <a:p>
            <a:pPr marL="609600" indent="-609600">
              <a:buNone/>
            </a:pPr>
            <a:r>
              <a:rPr lang="en-US" altLang="en-US" sz="3600" b="1" dirty="0">
                <a:solidFill>
                  <a:srgbClr val="FFFF00"/>
                </a:solidFill>
              </a:rPr>
              <a:t>2. Do limit the amount of notes that are used during the sermon.  It isn’t that you can’t have a manuscript, many are great with one.  It is that a manuscript can’t get in the way of delivery.  Eye contact, poise, and voice are often the victim of using a manuscript that enables word-for-word preaching.</a:t>
            </a:r>
          </a:p>
          <a:p>
            <a:pPr marL="609600" indent="-609600">
              <a:buNone/>
            </a:pPr>
            <a:r>
              <a:rPr lang="en-US" altLang="en-US" sz="3600" b="1" dirty="0">
                <a:solidFill>
                  <a:srgbClr val="FFFF00"/>
                </a:solidFill>
              </a:rPr>
              <a:t>A better approach is to used bulleted points. Quote specific information such as Biblical text and reference material.</a:t>
            </a:r>
          </a:p>
        </p:txBody>
      </p:sp>
    </p:spTree>
    <p:extLst>
      <p:ext uri="{BB962C8B-B14F-4D97-AF65-F5344CB8AC3E}">
        <p14:creationId xmlns:p14="http://schemas.microsoft.com/office/powerpoint/2010/main" val="107348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ED34EAB-C8C4-3645-933F-39213A5210F6}"/>
              </a:ext>
            </a:extLst>
          </p:cNvPr>
          <p:cNvSpPr>
            <a:spLocks noGrp="1" noChangeArrowheads="1"/>
          </p:cNvSpPr>
          <p:nvPr>
            <p:ph type="title"/>
          </p:nvPr>
        </p:nvSpPr>
        <p:spPr/>
        <p:txBody>
          <a:bodyPr/>
          <a:lstStyle/>
          <a:p>
            <a:pPr eaLnBrk="1" hangingPunct="1"/>
            <a:r>
              <a:rPr lang="en-US" altLang="en-US" b="1" dirty="0">
                <a:solidFill>
                  <a:srgbClr val="FFFF00"/>
                </a:solidFill>
              </a:rPr>
              <a:t>Memory Do’s and Don’ts</a:t>
            </a:r>
          </a:p>
        </p:txBody>
      </p:sp>
      <p:sp>
        <p:nvSpPr>
          <p:cNvPr id="11267" name="Rectangle 3">
            <a:extLst>
              <a:ext uri="{FF2B5EF4-FFF2-40B4-BE49-F238E27FC236}">
                <a16:creationId xmlns:a16="http://schemas.microsoft.com/office/drawing/2014/main" id="{A69A2831-E89B-B541-9C3E-ABF6DE004518}"/>
              </a:ext>
            </a:extLst>
          </p:cNvPr>
          <p:cNvSpPr>
            <a:spLocks noGrp="1" noChangeArrowheads="1"/>
          </p:cNvSpPr>
          <p:nvPr>
            <p:ph type="body" idx="1"/>
          </p:nvPr>
        </p:nvSpPr>
        <p:spPr/>
        <p:txBody>
          <a:bodyPr>
            <a:normAutofit/>
          </a:bodyPr>
          <a:lstStyle/>
          <a:p>
            <a:pPr eaLnBrk="1" hangingPunct="1">
              <a:buFont typeface="Wingdings" pitchFamily="2" charset="2"/>
              <a:buNone/>
            </a:pPr>
            <a:r>
              <a:rPr lang="en-US" altLang="en-US" sz="3600" b="1" dirty="0">
                <a:solidFill>
                  <a:srgbClr val="FFFF00"/>
                </a:solidFill>
              </a:rPr>
              <a:t>3.  Don’t deliver a “cold” message.  A cold message is one that was written the night before and there has been little time to develop mnemonics or contemplate transitions.  These messages are the ones that pastors are most likely to “get lost” while delivering.</a:t>
            </a:r>
          </a:p>
        </p:txBody>
      </p:sp>
    </p:spTree>
    <p:extLst>
      <p:ext uri="{BB962C8B-B14F-4D97-AF65-F5344CB8AC3E}">
        <p14:creationId xmlns:p14="http://schemas.microsoft.com/office/powerpoint/2010/main" val="9714934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701</Words>
  <Application>Microsoft Macintosh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1_Office Theme</vt:lpstr>
      <vt:lpstr>The Importance of Memory in Preaching</vt:lpstr>
      <vt:lpstr>Memory</vt:lpstr>
      <vt:lpstr>Consider this:</vt:lpstr>
      <vt:lpstr>How to Develop Memory</vt:lpstr>
      <vt:lpstr>How to Develop Memory</vt:lpstr>
      <vt:lpstr>How to Develop Memory</vt:lpstr>
      <vt:lpstr>Memory Do’s and Don’ts</vt:lpstr>
      <vt:lpstr>Memory Do’s and Don’ts</vt:lpstr>
      <vt:lpstr>Memory Do’s and Don’ts</vt:lpstr>
      <vt:lpstr>Memory Do’s and Don’ts</vt:lpstr>
      <vt:lpstr>Memory Do’s and Don’ts</vt:lpstr>
      <vt:lpstr>The Importance of Memory in Preaching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Cheyney Cheyney</dc:creator>
  <cp:lastModifiedBy>Tom Cheyney Cheyney</cp:lastModifiedBy>
  <cp:revision>5</cp:revision>
  <dcterms:created xsi:type="dcterms:W3CDTF">2020-04-08T22:51:37Z</dcterms:created>
  <dcterms:modified xsi:type="dcterms:W3CDTF">2020-04-28T15:20:21Z</dcterms:modified>
</cp:coreProperties>
</file>