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63"/>
    <p:restoredTop sz="94623"/>
  </p:normalViewPr>
  <p:slideViewPr>
    <p:cSldViewPr snapToGrid="0" snapToObjects="1">
      <p:cViewPr varScale="1">
        <p:scale>
          <a:sx n="90" d="100"/>
          <a:sy n="90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9942-9F8A-404B-808F-0DDDFBC27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40D91-9C0B-3249-91D4-3AF8944DA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59EE5-20C4-3D43-B5A1-4719D5B8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9DB-D296-F047-AFA8-BFE05F10DB8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1BC94-5A49-4347-A904-DA6B2AEF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F320A-642B-964A-813F-43785F71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437A-9439-B24C-BB20-08780BB5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192AB-DDEF-D14B-A91B-E3F7C10AC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5D14E-F7DB-554E-9B1B-27179B0BB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9DB-D296-F047-AFA8-BFE05F10DB8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08AEE-1530-3C48-A670-A1797C6A4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00689-E3B6-B642-950C-2C94BCD3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1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EE5CD-C149-8B41-9A32-4271AF7E1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814206-6CDF-D64A-8F0F-4E123C5C3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3553C-E753-8D4B-9607-D6A042449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9DB-D296-F047-AFA8-BFE05F10DB8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44E5B-2F3A-3345-908D-AB4BED6A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DE4F9-363A-A541-9DCD-5B3F617F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5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BE9E-8AB2-8744-8873-4331B426B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DA22B-97ED-9D44-9BBE-61B663F89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E7427-AB4E-5943-902D-A186AD6D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9DB-D296-F047-AFA8-BFE05F10DB8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B5A0C-A7FD-3A46-879F-A4E1601E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1A2D8-5F0A-2942-81D8-49C93644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2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48D2-BA83-B74A-9D19-F6B5266B1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AEA14-4067-5744-BB8F-F6D6AC801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56481-E269-A949-8CB4-1E0D9B7C3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9DB-D296-F047-AFA8-BFE05F10DB8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DA05B-CA3B-5740-AF94-DA022607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525A3-6FD0-C14F-AFE8-AE14E533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3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AC762-BE10-2549-8B70-DDB14502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0B8B3-8F20-A34C-BF78-CCC063D20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97915-DBA5-DA44-AD71-2D50240D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3FA4B-F14B-494C-A362-524EE26F4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9DB-D296-F047-AFA8-BFE05F10DB8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4FEAB-6B34-6044-98BA-349E25D7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D285D-0C92-8B40-A6C9-7C8C9E88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1A4BC-164A-7147-84AE-DAAC4DE30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CF374-EC29-E74E-A958-23FCC4D18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039B1-E6CC-5F4D-B43A-792F185E7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CA26F-A93B-7E4D-A550-6B5962A8B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DA402-E168-294A-A5A3-6247FC89E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832BC8-1D43-2B4A-AC39-F10E08973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9DB-D296-F047-AFA8-BFE05F10DB8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7E711-A502-2149-958F-E7813BA5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6F6EE-3A4B-A54A-ACDE-F0C9DFD2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2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76A93-CF99-7E40-B1C9-06691AEB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0F35B-93F8-944E-AACD-A0248D63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9DB-D296-F047-AFA8-BFE05F10DB8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9B2FD-6766-F040-BAC0-2B581D22F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CAB13-227E-2C4F-A183-622405B1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9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0ED9E-7426-7A4C-ACBF-5A008559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9DB-D296-F047-AFA8-BFE05F10DB8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866BE-759F-F14C-93A5-37A13484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80B21-EAB9-F34E-B942-AA619A82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5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EF962-0A88-3B45-8F73-384411B1A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36BCD-A9C7-0248-BF14-4D2F0FE4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8378D-515C-994F-8096-35E8AF04D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C5AF0-87B2-5544-91A9-8FEF4F93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9DB-D296-F047-AFA8-BFE05F10DB8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3D92C-9EB8-E646-83A4-88B985AF1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DEDED-D0F6-514B-891A-86089EE1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9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5B40D-ABF4-F741-85BE-97952997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EC66B3-294F-CC45-8987-A433DCDFF9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09FFC-6952-4C48-9CEB-BCC0AE623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F7278-BDA9-EF4D-A941-D52EB9EB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B9DB-D296-F047-AFA8-BFE05F10DB8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0BA39-C3DA-7A4E-9651-A9B9FF54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2D41C-F0C5-3746-8A7B-9B6930E3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7030A0"/>
            </a:gs>
            <a:gs pos="77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74D224-7562-CE49-8D8D-ADADD4F4B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02FE1-46E3-CD47-8D97-D40034DD7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BE0A6-D20B-CF40-B30E-19E612596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CB9DB-D296-F047-AFA8-BFE05F10DB84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0008-F3EF-A94F-ADEB-C8A1D662B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22487-900B-8C4B-9DC6-4292E4C94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A1CF1-9606-844E-B3A4-941AE3737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2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0C14482-FEE3-8B42-BA85-F71C09E65C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152400"/>
            <a:ext cx="7696200" cy="341947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  <a:t>Relevant Preaching</a:t>
            </a:r>
            <a:b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  <a:t>in the 21st Century!</a:t>
            </a:r>
            <a:b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</a:br>
            <a:r>
              <a:rPr lang="en-US" altLang="en-US" sz="2800" b="1" dirty="0">
                <a:solidFill>
                  <a:srgbClr val="FFFF00"/>
                </a:solidFill>
                <a:latin typeface="Alor Narrow Wide" pitchFamily="2" charset="0"/>
              </a:rPr>
              <a:t>By</a:t>
            </a:r>
            <a:br>
              <a:rPr lang="en-US" altLang="en-US" sz="2800" b="1" dirty="0">
                <a:solidFill>
                  <a:srgbClr val="FFFF00"/>
                </a:solidFill>
                <a:latin typeface="Alor Narrow Wide" pitchFamily="2" charset="0"/>
              </a:rPr>
            </a:br>
            <a:r>
              <a:rPr lang="en-US" altLang="en-US" sz="2800" b="1" dirty="0">
                <a:solidFill>
                  <a:srgbClr val="FFFF00"/>
                </a:solidFill>
                <a:latin typeface="Alor Narrow Wide" pitchFamily="2" charset="0"/>
              </a:rPr>
              <a:t>Paul Smith</a:t>
            </a:r>
            <a:br>
              <a:rPr lang="en-US" altLang="en-US" sz="2800" b="1" dirty="0">
                <a:solidFill>
                  <a:srgbClr val="FFFF00"/>
                </a:solidFill>
                <a:latin typeface="Alor Narrow Wide" pitchFamily="2" charset="0"/>
              </a:rPr>
            </a:br>
            <a:r>
              <a:rPr lang="en-US" altLang="en-US" sz="2800" b="1" dirty="0">
                <a:solidFill>
                  <a:srgbClr val="FFFF00"/>
                </a:solidFill>
                <a:latin typeface="Alor Narrow Wide" pitchFamily="2" charset="0"/>
              </a:rPr>
              <a:t>Life Church</a:t>
            </a:r>
            <a:br>
              <a:rPr lang="en-US" altLang="en-US" sz="2800" b="1" dirty="0">
                <a:solidFill>
                  <a:srgbClr val="FFFF00"/>
                </a:solidFill>
                <a:latin typeface="Alor Narrow Wide" pitchFamily="2" charset="0"/>
              </a:rPr>
            </a:br>
            <a:r>
              <a:rPr lang="en-US" altLang="en-US" sz="2800" b="1" dirty="0">
                <a:solidFill>
                  <a:srgbClr val="FFFF00"/>
                </a:solidFill>
                <a:latin typeface="Alor Narrow Wide" pitchFamily="2" charset="0"/>
              </a:rPr>
              <a:t>Mandeville, Louisiana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331802-C4B7-7D40-A429-7E24BFF7C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8" y="3811673"/>
            <a:ext cx="6748462" cy="2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5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B02A677-73BE-EA40-84D5-7B49E34D8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  <a:t>Keys to Effective Preaching...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340BDFC-4A24-384D-83ED-2279E6A5B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500188"/>
            <a:ext cx="8534400" cy="51292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Alor Narrow Wide" pitchFamily="2" charset="0"/>
              </a:rPr>
              <a:t>	</a:t>
            </a:r>
            <a:r>
              <a:rPr lang="en-US" altLang="en-US" sz="4000" b="1" dirty="0">
                <a:solidFill>
                  <a:srgbClr val="CC3300"/>
                </a:solidFill>
                <a:latin typeface="Dolphin Extended" pitchFamily="34" charset="0"/>
              </a:rPr>
              <a:t>Sensitivity</a:t>
            </a:r>
            <a:endParaRPr lang="en-US" altLang="en-US" sz="4000" b="1" dirty="0">
              <a:solidFill>
                <a:srgbClr val="FFFF00"/>
              </a:solidFill>
              <a:latin typeface="Alor Narrow Wide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  Slant the sermon to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     target audience.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  Make the Bible accessible to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     unbelievers.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  Make the presentation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     positive.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		</a:t>
            </a:r>
            <a:endParaRPr lang="en-US" altLang="en-US" sz="4000" b="1" u="sng" dirty="0">
              <a:solidFill>
                <a:srgbClr val="FFFF00"/>
              </a:solidFill>
              <a:latin typeface="Alor Narrow Wi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0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ABDDDF3-0338-AD44-B5C9-971F97CB2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2475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  <a:t>Keys to Effective Preaching...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7C328EE-473C-1047-B22C-617C685EE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200150"/>
            <a:ext cx="8153400" cy="527685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3600" dirty="0">
                <a:latin typeface="Alor Narrow Wide" pitchFamily="2" charset="0"/>
              </a:rPr>
              <a:t>	</a:t>
            </a:r>
            <a:r>
              <a:rPr lang="en-US" altLang="en-US" sz="4000" b="1" dirty="0">
                <a:solidFill>
                  <a:srgbClr val="CC3300"/>
                </a:solidFill>
                <a:latin typeface="Dolphin Extended" pitchFamily="34" charset="0"/>
              </a:rPr>
              <a:t>Interest</a:t>
            </a:r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		</a:t>
            </a:r>
          </a:p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 Do </a:t>
            </a:r>
            <a:r>
              <a:rPr lang="en-US" altLang="en-US" sz="4000" b="1" u="sng" dirty="0">
                <a:solidFill>
                  <a:srgbClr val="FFFF00"/>
                </a:solidFill>
                <a:latin typeface="Alor Narrow Wide" pitchFamily="2" charset="0"/>
              </a:rPr>
              <a:t>not</a:t>
            </a:r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 preach boring sermons!  Use illustrations; use humor.</a:t>
            </a:r>
          </a:p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  Tell stories.</a:t>
            </a:r>
          </a:p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  Keep a fast pace.</a:t>
            </a:r>
          </a:p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  Begin with an interest-getting       introduction.</a:t>
            </a:r>
          </a:p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  Plan appealing titles.</a:t>
            </a:r>
          </a:p>
          <a:p>
            <a:pPr eaLnBrk="1" hangingPunct="1">
              <a:buFontTx/>
              <a:buNone/>
            </a:pPr>
            <a:endParaRPr lang="en-US" altLang="en-US" sz="3600" u="sng" dirty="0">
              <a:latin typeface="Alor Narrow Wi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4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3CD97DD-A2AF-C34E-877B-61F953DAE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  <a:t>Keys to Effective Preaching...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7E5200C-6C8C-3849-8E8E-6345CD8C8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9525000" cy="5257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Alor Narrow Wide" pitchFamily="2" charset="0"/>
              </a:rPr>
              <a:t>	</a:t>
            </a:r>
            <a:r>
              <a:rPr lang="en-US" altLang="en-US" sz="4000" b="1" dirty="0">
                <a:solidFill>
                  <a:srgbClr val="CC3300"/>
                </a:solidFill>
                <a:latin typeface="Dolphin Extended" pitchFamily="34" charset="0"/>
              </a:rPr>
              <a:t>Relevance</a:t>
            </a:r>
            <a:r>
              <a:rPr lang="en-US" altLang="en-US" b="1" dirty="0">
                <a:latin typeface="Alor Narrow Wide" pitchFamily="2" charset="0"/>
              </a:rPr>
              <a:t>	</a:t>
            </a:r>
            <a:endParaRPr lang="en-US" altLang="en-US" sz="3200" b="1" dirty="0">
              <a:solidFill>
                <a:srgbClr val="FFFF00"/>
              </a:solidFill>
              <a:latin typeface="Alor Narrow Wide" pitchFamily="2" charset="0"/>
            </a:endParaRPr>
          </a:p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lor Narrow Wide" pitchFamily="2" charset="0"/>
              </a:rPr>
              <a:t> Focus on felt needs of the</a:t>
            </a:r>
          </a:p>
          <a:p>
            <a:pPr eaLnBrk="1" hangingPunct="1"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latin typeface="Alor Narrow Wide" pitchFamily="2" charset="0"/>
              </a:rPr>
              <a:t>     audience.</a:t>
            </a:r>
          </a:p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lor Narrow Wide" pitchFamily="2" charset="0"/>
              </a:rPr>
              <a:t> Use up-to-date stories and</a:t>
            </a:r>
          </a:p>
          <a:p>
            <a:pPr eaLnBrk="1" hangingPunct="1"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latin typeface="Alor Narrow Wide" pitchFamily="2" charset="0"/>
              </a:rPr>
              <a:t>     illustrations.</a:t>
            </a:r>
          </a:p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lor Narrow Wide" pitchFamily="2" charset="0"/>
              </a:rPr>
              <a:t>  Make specific application to</a:t>
            </a:r>
          </a:p>
          <a:p>
            <a:pPr eaLnBrk="1" hangingPunct="1"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latin typeface="Alor Narrow Wide" pitchFamily="2" charset="0"/>
              </a:rPr>
              <a:t>     real needs (Ex. “How to get out </a:t>
            </a:r>
          </a:p>
          <a:p>
            <a:pPr eaLnBrk="1" hangingPunct="1"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latin typeface="Alor Narrow Wide" pitchFamily="2" charset="0"/>
              </a:rPr>
              <a:t>     of debt” - list of steps with</a:t>
            </a:r>
          </a:p>
          <a:p>
            <a:pPr eaLnBrk="1" hangingPunct="1"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latin typeface="Alor Narrow Wide" pitchFamily="2" charset="0"/>
              </a:rPr>
              <a:t>     Biblical references).</a:t>
            </a:r>
          </a:p>
          <a:p>
            <a:pPr eaLnBrk="1" hangingPunct="1">
              <a:buFontTx/>
              <a:buNone/>
            </a:pPr>
            <a:endParaRPr lang="en-US" altLang="en-US" u="sng" dirty="0">
              <a:latin typeface="Alor Narrow Wi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09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4D15556-6D8A-8148-B23C-80B82A9B7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  <a:t>Keys to Effective Preaching...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7FA4ED7-DDB1-6444-99C8-CC1865337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81534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>
                <a:latin typeface="Alor Narrow Wide" pitchFamily="2" charset="0"/>
              </a:rPr>
              <a:t>	</a:t>
            </a:r>
            <a:r>
              <a:rPr lang="en-US" altLang="en-US" sz="4000" b="1" dirty="0">
                <a:solidFill>
                  <a:srgbClr val="CC3300"/>
                </a:solidFill>
                <a:latin typeface="Dolphin Extended" pitchFamily="34" charset="0"/>
              </a:rPr>
              <a:t>Substance</a:t>
            </a:r>
            <a:r>
              <a:rPr lang="en-US" altLang="en-US" sz="3600" b="1" dirty="0">
                <a:solidFill>
                  <a:srgbClr val="FFFF00"/>
                </a:solidFill>
                <a:latin typeface="Alor Narrow Wide" pitchFamily="2" charset="0"/>
              </a:rPr>
              <a:t>	</a:t>
            </a:r>
          </a:p>
          <a:p>
            <a:pPr eaLnBrk="1" hangingPunct="1"/>
            <a:r>
              <a:rPr lang="en-US" altLang="en-US" sz="3400" b="1" dirty="0">
                <a:solidFill>
                  <a:srgbClr val="FFFF00"/>
                </a:solidFill>
                <a:latin typeface="Alor Narrow Wide" pitchFamily="2" charset="0"/>
              </a:rPr>
              <a:t>	Biblical foundation</a:t>
            </a:r>
          </a:p>
          <a:p>
            <a:pPr eaLnBrk="1" hangingPunct="1"/>
            <a:r>
              <a:rPr lang="en-US" altLang="en-US" sz="3400" b="1" dirty="0">
                <a:solidFill>
                  <a:srgbClr val="FFFF00"/>
                </a:solidFill>
                <a:latin typeface="Alor Narrow Wide" pitchFamily="2" charset="0"/>
              </a:rPr>
              <a:t>	Preach in series</a:t>
            </a:r>
          </a:p>
          <a:p>
            <a:pPr eaLnBrk="1" hangingPunct="1"/>
            <a:r>
              <a:rPr lang="en-US" altLang="en-US" sz="3400" b="1" dirty="0">
                <a:solidFill>
                  <a:srgbClr val="FFFF00"/>
                </a:solidFill>
                <a:latin typeface="Alor Narrow Wide" pitchFamily="2" charset="0"/>
              </a:rPr>
              <a:t>	Know your specific objective</a:t>
            </a:r>
          </a:p>
          <a:p>
            <a:pPr eaLnBrk="1" hangingPunct="1"/>
            <a:r>
              <a:rPr lang="en-US" altLang="en-US" sz="3400" b="1" dirty="0">
                <a:solidFill>
                  <a:srgbClr val="FFFF00"/>
                </a:solidFill>
                <a:latin typeface="Alor Narrow Wide" pitchFamily="2" charset="0"/>
              </a:rPr>
              <a:t>	Give thorough treatment of</a:t>
            </a:r>
          </a:p>
          <a:p>
            <a:pPr eaLnBrk="1" hangingPunct="1">
              <a:buFontTx/>
              <a:buNone/>
            </a:pPr>
            <a:r>
              <a:rPr lang="en-US" altLang="en-US" sz="3400" b="1" dirty="0">
                <a:solidFill>
                  <a:srgbClr val="FFFF00"/>
                </a:solidFill>
                <a:latin typeface="Alor Narrow Wide" pitchFamily="2" charset="0"/>
              </a:rPr>
              <a:t>         the text</a:t>
            </a:r>
          </a:p>
          <a:p>
            <a:pPr eaLnBrk="1" hangingPunct="1"/>
            <a:r>
              <a:rPr lang="en-US" altLang="en-US" sz="3400" b="1" dirty="0">
                <a:solidFill>
                  <a:srgbClr val="FFFF00"/>
                </a:solidFill>
                <a:latin typeface="Alor Narrow Wide" pitchFamily="2" charset="0"/>
              </a:rPr>
              <a:t>	Preach for commitment</a:t>
            </a:r>
            <a:endParaRPr lang="en-US" altLang="en-US" sz="3600" b="1" u="sng" dirty="0">
              <a:solidFill>
                <a:srgbClr val="FFFF00"/>
              </a:solidFill>
              <a:latin typeface="Alor Narrow Wi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E68CD24-7E67-3E4F-9246-826DCCA7D8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7200" b="1" dirty="0">
                <a:solidFill>
                  <a:srgbClr val="FFFF00"/>
                </a:solidFill>
              </a:rPr>
              <a:t>Contact Paul Smith @ </a:t>
            </a:r>
            <a:br>
              <a:rPr lang="en-US" altLang="en-US" sz="7200" b="1" dirty="0">
                <a:solidFill>
                  <a:srgbClr val="FFFF00"/>
                </a:solidFill>
              </a:rPr>
            </a:br>
            <a:r>
              <a:rPr lang="en-US" altLang="en-US" sz="7200" b="1" dirty="0" err="1">
                <a:solidFill>
                  <a:srgbClr val="FFFF00"/>
                </a:solidFill>
              </a:rPr>
              <a:t>Paul@newlife.org</a:t>
            </a:r>
            <a:endParaRPr lang="en-US" altLang="en-US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04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0C14482-FEE3-8B42-BA85-F71C09E65C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152400"/>
            <a:ext cx="7696200" cy="341947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  <a:t>Relevant Preaching</a:t>
            </a:r>
            <a:b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  <a:t>in the 21st Century!</a:t>
            </a:r>
            <a:b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</a:br>
            <a:r>
              <a:rPr lang="en-US" altLang="en-US" sz="2800" b="1" dirty="0">
                <a:solidFill>
                  <a:srgbClr val="FFFF00"/>
                </a:solidFill>
                <a:latin typeface="Alor Narrow Wide" pitchFamily="2" charset="0"/>
              </a:rPr>
              <a:t>By</a:t>
            </a:r>
            <a:br>
              <a:rPr lang="en-US" altLang="en-US" sz="2800" b="1" dirty="0">
                <a:solidFill>
                  <a:srgbClr val="FFFF00"/>
                </a:solidFill>
                <a:latin typeface="Alor Narrow Wide" pitchFamily="2" charset="0"/>
              </a:rPr>
            </a:br>
            <a:r>
              <a:rPr lang="en-US" altLang="en-US" sz="2800" b="1" dirty="0">
                <a:solidFill>
                  <a:srgbClr val="FFFF00"/>
                </a:solidFill>
                <a:latin typeface="Alor Narrow Wide" pitchFamily="2" charset="0"/>
              </a:rPr>
              <a:t>Paul Smith</a:t>
            </a:r>
            <a:br>
              <a:rPr lang="en-US" altLang="en-US" sz="2800" b="1" dirty="0">
                <a:solidFill>
                  <a:srgbClr val="FFFF00"/>
                </a:solidFill>
                <a:latin typeface="Alor Narrow Wide" pitchFamily="2" charset="0"/>
              </a:rPr>
            </a:br>
            <a:r>
              <a:rPr lang="en-US" altLang="en-US" sz="2800" b="1" dirty="0">
                <a:solidFill>
                  <a:srgbClr val="FFFF00"/>
                </a:solidFill>
                <a:latin typeface="Alor Narrow Wide" pitchFamily="2" charset="0"/>
              </a:rPr>
              <a:t>Life Church</a:t>
            </a:r>
            <a:br>
              <a:rPr lang="en-US" altLang="en-US" sz="2800" b="1" dirty="0">
                <a:solidFill>
                  <a:srgbClr val="FFFF00"/>
                </a:solidFill>
                <a:latin typeface="Alor Narrow Wide" pitchFamily="2" charset="0"/>
              </a:rPr>
            </a:br>
            <a:r>
              <a:rPr lang="en-US" altLang="en-US" sz="2800" b="1" dirty="0">
                <a:solidFill>
                  <a:srgbClr val="FFFF00"/>
                </a:solidFill>
                <a:latin typeface="Alor Narrow Wide" pitchFamily="2" charset="0"/>
              </a:rPr>
              <a:t>Mandeville, Louisiana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331802-C4B7-7D40-A429-7E24BFF7C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8" y="3811673"/>
            <a:ext cx="6748462" cy="27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5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155D803-ED43-F94D-AAF2-4FAB415B9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2514600"/>
            <a:ext cx="7772400" cy="1524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  <a:t>Changes in Preaching Today...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8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98EDC10-1479-3643-81FC-15D0F6A5D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  <a:t>Specific Issues in Preaching Today...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F38DD9C-3ABE-D94A-AC3D-F47CCE35C4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10515600" cy="49149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3600" b="1" dirty="0">
                <a:solidFill>
                  <a:srgbClr val="CC3300"/>
                </a:solidFill>
                <a:latin typeface="Dolphin Extended" pitchFamily="34" charset="0"/>
              </a:rPr>
              <a:t>STYLE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3600" dirty="0">
                <a:latin typeface="Alor Narrow Wide" pitchFamily="2" charset="0"/>
              </a:rPr>
              <a:t> </a:t>
            </a:r>
            <a:endParaRPr lang="en-US" altLang="en-US" sz="3600" b="1" dirty="0">
              <a:solidFill>
                <a:srgbClr val="FFFF00"/>
              </a:solidFill>
              <a:latin typeface="Alor Narrow Wide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Alor Narrow Wide" pitchFamily="2" charset="0"/>
              </a:rPr>
              <a:t>	Traditional </a:t>
            </a:r>
          </a:p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Alor Narrow Wide" pitchFamily="2" charset="0"/>
              </a:rPr>
              <a:t>	(3-4 point outline or </a:t>
            </a:r>
            <a:r>
              <a:rPr lang="en-US" altLang="en-US" sz="3600" b="1" dirty="0" err="1">
                <a:solidFill>
                  <a:srgbClr val="FFFF00"/>
                </a:solidFill>
                <a:latin typeface="Alor Narrow Wide" pitchFamily="2" charset="0"/>
              </a:rPr>
              <a:t>v.b.v</a:t>
            </a:r>
            <a:r>
              <a:rPr lang="en-US" altLang="en-US" sz="3600" b="1" dirty="0">
                <a:solidFill>
                  <a:srgbClr val="FFFF00"/>
                </a:solidFill>
                <a:latin typeface="Alor Narrow Wide" pitchFamily="2" charset="0"/>
              </a:rPr>
              <a:t>. </a:t>
            </a:r>
            <a:r>
              <a:rPr lang="en-US" altLang="en-US" sz="3600" b="1" dirty="0" err="1">
                <a:solidFill>
                  <a:srgbClr val="FFFF00"/>
                </a:solidFill>
                <a:latin typeface="Alor Narrow Wide" pitchFamily="2" charset="0"/>
              </a:rPr>
              <a:t>homilee</a:t>
            </a:r>
            <a:r>
              <a:rPr lang="en-US" altLang="en-US" sz="3600" b="1" dirty="0">
                <a:solidFill>
                  <a:srgbClr val="FFFF00"/>
                </a:solidFill>
                <a:latin typeface="Alor Narrow Wide" pitchFamily="2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Alor Narrow Wide" pitchFamily="2" charset="0"/>
              </a:rPr>
              <a:t>	Innovative </a:t>
            </a:r>
          </a:p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Alor Narrow Wide" pitchFamily="2" charset="0"/>
              </a:rPr>
              <a:t>	(Drama, movie clips, music)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  <a:t>		</a:t>
            </a:r>
            <a:endParaRPr lang="en-US" altLang="en-US" b="1" u="sng" dirty="0">
              <a:solidFill>
                <a:srgbClr val="FFFF00"/>
              </a:solidFill>
              <a:latin typeface="Alor Narrow Wi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6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A3FD9E4-13D5-4F41-8258-A11C9877E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  <a:t>Specific Issues in Preaching Today...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1B0B2DD-72E7-934C-ACF3-9A8494068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Dolphin Extended" pitchFamily="34" charset="0"/>
              </a:rPr>
              <a:t>Form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 </a:t>
            </a:r>
          </a:p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	Story</a:t>
            </a:r>
          </a:p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	Topical - Felt needs</a:t>
            </a:r>
          </a:p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 	Expository</a:t>
            </a:r>
          </a:p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	Monologue</a:t>
            </a:r>
          </a:p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		</a:t>
            </a:r>
            <a:endParaRPr lang="en-US" altLang="en-US" sz="4000" b="1" u="sng" dirty="0">
              <a:solidFill>
                <a:srgbClr val="FFFF00"/>
              </a:solidFill>
              <a:latin typeface="Alor Narrow Wi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F3FCDF2-A50A-7A4D-ADE0-FC7BA3430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  <a:t>Specific Issues in Preaching Today...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728DC2D-C87A-BC46-8569-014A14A16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4000" b="1" dirty="0">
                <a:solidFill>
                  <a:srgbClr val="CC3300"/>
                </a:solidFill>
                <a:latin typeface="Dolphin Extended" pitchFamily="34" charset="0"/>
              </a:rPr>
              <a:t>Length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4000" b="1" dirty="0">
                <a:latin typeface="Alor Narrow Wide" pitchFamily="2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	Discuss advantages and disadvantages of short, medium, and long sermons.</a:t>
            </a:r>
          </a:p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		</a:t>
            </a:r>
            <a:endParaRPr lang="en-US" altLang="en-US" sz="4000" b="1" u="sng" dirty="0">
              <a:solidFill>
                <a:srgbClr val="FFFF00"/>
              </a:solidFill>
              <a:latin typeface="Alor Narrow Wi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9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38F06AE-2032-6241-A6DB-F3A74A697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  <a:t>Specific Issues in Preaching Today...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C7AF98D-9DB6-CA4F-9601-1BDDB1E48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153400" cy="4876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4000" b="1" dirty="0">
                <a:solidFill>
                  <a:srgbClr val="CC3300"/>
                </a:solidFill>
                <a:latin typeface="Dolphin Extended" pitchFamily="34" charset="0"/>
              </a:rPr>
              <a:t>Preparation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b="1" dirty="0">
                <a:latin typeface="Alor Narrow Wide" pitchFamily="2" charset="0"/>
              </a:rPr>
              <a:t> </a:t>
            </a:r>
            <a:endParaRPr lang="en-US" altLang="en-US" sz="4000" b="1" dirty="0">
              <a:solidFill>
                <a:srgbClr val="FFFF00"/>
              </a:solidFill>
              <a:latin typeface="Alor Narrow Wide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 Intellectual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Time in text; commentaries; structure; illustrate; apply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 Spiritual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Internalize Scripture; concentrated    prayer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		</a:t>
            </a:r>
            <a:endParaRPr lang="en-US" altLang="en-US" sz="4000" b="1" u="sng" dirty="0">
              <a:solidFill>
                <a:srgbClr val="FFFF00"/>
              </a:solidFill>
              <a:latin typeface="Alor Narrow Wi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4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CFC0566-B6F1-CB4B-B131-64839B5D4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  <a:t>Specific Issues in Preaching Today...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7ED84F1-3F81-3148-9414-246CB0075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133600"/>
            <a:ext cx="8153400" cy="34290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4000" b="1" dirty="0">
                <a:solidFill>
                  <a:srgbClr val="CC3300"/>
                </a:solidFill>
                <a:latin typeface="Dolphin Extended" pitchFamily="34" charset="0"/>
              </a:rPr>
              <a:t>Application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b="1" dirty="0">
                <a:latin typeface="Alor Narrow Wide" pitchFamily="2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Alor Narrow Wide" pitchFamily="2" charset="0"/>
              </a:rPr>
              <a:t>	</a:t>
            </a:r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Done throughout the sermon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Alor Narrow Wide" pitchFamily="2" charset="0"/>
              </a:rPr>
              <a:t>		</a:t>
            </a:r>
            <a:endParaRPr lang="en-US" altLang="en-US" b="1" u="sng" dirty="0">
              <a:latin typeface="Alor Narrow Wi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8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5913922-FFAB-F34A-A1BA-6CB5E3210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  <a:t>Specific Issues in Preaching Today...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D9B5FDB-85E0-C54B-AF7B-857B3EC4E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133600"/>
            <a:ext cx="8153400" cy="3429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Alor Narrow Wide" pitchFamily="2" charset="0"/>
              </a:rPr>
              <a:t>	</a:t>
            </a:r>
            <a:r>
              <a:rPr lang="en-US" altLang="en-US" sz="4000" b="1" dirty="0">
                <a:solidFill>
                  <a:srgbClr val="CC3300"/>
                </a:solidFill>
                <a:latin typeface="Dolphin Extended" pitchFamily="34" charset="0"/>
              </a:rPr>
              <a:t>Invitation</a:t>
            </a:r>
            <a:endParaRPr lang="en-US" altLang="en-US" sz="4000" b="1" dirty="0">
              <a:solidFill>
                <a:srgbClr val="CC3300"/>
              </a:solidFill>
              <a:latin typeface="Alor Narrow Wide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Alor Narrow Wide" pitchFamily="2" charset="0"/>
              </a:rPr>
              <a:t>  </a:t>
            </a:r>
            <a: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  <a:t>Walk aisle/sign card/other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  <a:t>	(Always give an opportunity to respond.)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  <a:t>		</a:t>
            </a:r>
            <a:endParaRPr lang="en-US" altLang="en-US" b="1" u="sng" dirty="0">
              <a:solidFill>
                <a:srgbClr val="FFFF00"/>
              </a:solidFill>
              <a:latin typeface="Alor Narrow Wi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057F8DC-1159-4D4B-982B-948454560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Alor Narrow Wide" pitchFamily="2" charset="0"/>
              </a:rPr>
              <a:t>Keys to Effective Preaching...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84E32CA-216E-E64F-8C21-6805AB166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2133600"/>
            <a:ext cx="8610600" cy="3733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Alor Narrow Wide" pitchFamily="2" charset="0"/>
              </a:rPr>
              <a:t>	</a:t>
            </a:r>
            <a:r>
              <a:rPr lang="en-US" altLang="en-US" sz="4000" b="1" dirty="0">
                <a:solidFill>
                  <a:srgbClr val="CC3300"/>
                </a:solidFill>
                <a:latin typeface="Dolphin Extended" pitchFamily="34" charset="0"/>
              </a:rPr>
              <a:t>Balance</a:t>
            </a:r>
            <a:endParaRPr lang="en-US" altLang="en-US" sz="4000" b="1" dirty="0">
              <a:solidFill>
                <a:srgbClr val="FFFF00"/>
              </a:solidFill>
              <a:latin typeface="Alor Narrow Wide" pitchFamily="2" charset="0"/>
            </a:endParaRPr>
          </a:p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  New Testament/Old Testament</a:t>
            </a:r>
          </a:p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  Vision casting</a:t>
            </a:r>
          </a:p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  Comprehensive</a:t>
            </a:r>
          </a:p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Alor Narrow Wide" pitchFamily="2" charset="0"/>
              </a:rPr>
              <a:t>		</a:t>
            </a:r>
            <a:endParaRPr lang="en-US" altLang="en-US" sz="4000" b="1" u="sng" dirty="0">
              <a:solidFill>
                <a:srgbClr val="FFFF00"/>
              </a:solidFill>
              <a:latin typeface="Alor Narrow Wi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4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396</Words>
  <Application>Microsoft Macintosh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Alor Narrow Wide</vt:lpstr>
      <vt:lpstr>Arial</vt:lpstr>
      <vt:lpstr>Calibri</vt:lpstr>
      <vt:lpstr>Calibri Light</vt:lpstr>
      <vt:lpstr>Dolphin Extended</vt:lpstr>
      <vt:lpstr>1_Office Theme</vt:lpstr>
      <vt:lpstr>Relevant Preaching in the 21st Century! By Paul Smith Life Church Mandeville, Louisiana</vt:lpstr>
      <vt:lpstr>Changes in Preaching Today...</vt:lpstr>
      <vt:lpstr>Specific Issues in Preaching Today...</vt:lpstr>
      <vt:lpstr>Specific Issues in Preaching Today...</vt:lpstr>
      <vt:lpstr>Specific Issues in Preaching Today...</vt:lpstr>
      <vt:lpstr>Specific Issues in Preaching Today...</vt:lpstr>
      <vt:lpstr>Specific Issues in Preaching Today...</vt:lpstr>
      <vt:lpstr>Specific Issues in Preaching Today...</vt:lpstr>
      <vt:lpstr>Keys to Effective Preaching...</vt:lpstr>
      <vt:lpstr>Keys to Effective Preaching...</vt:lpstr>
      <vt:lpstr>Keys to Effective Preaching...</vt:lpstr>
      <vt:lpstr>Keys to Effective Preaching...</vt:lpstr>
      <vt:lpstr>Keys to Effective Preaching...</vt:lpstr>
      <vt:lpstr>Contact Paul Smith @  Paul@newlife.org</vt:lpstr>
      <vt:lpstr>Relevant Preaching in the 21st Century! By Paul Smith Life Church Mandeville, Louisiana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Cheyney Cheyney</dc:creator>
  <cp:lastModifiedBy>Tom Cheyney Cheyney</cp:lastModifiedBy>
  <cp:revision>4</cp:revision>
  <dcterms:created xsi:type="dcterms:W3CDTF">2020-04-08T22:51:37Z</dcterms:created>
  <dcterms:modified xsi:type="dcterms:W3CDTF">2020-04-28T15:34:53Z</dcterms:modified>
</cp:coreProperties>
</file>