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5" r:id="rId4"/>
    <p:sldId id="264" r:id="rId5"/>
    <p:sldId id="263" r:id="rId6"/>
    <p:sldId id="262" r:id="rId7"/>
    <p:sldId id="261" r:id="rId8"/>
    <p:sldId id="260" r:id="rId9"/>
    <p:sldId id="259" r:id="rId10"/>
    <p:sldId id="258" r:id="rId11"/>
    <p:sldId id="267" r:id="rId12"/>
    <p:sldId id="268" r:id="rId13"/>
    <p:sldId id="269" r:id="rId14"/>
    <p:sldId id="270"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3"/>
    <p:restoredTop sz="94623"/>
  </p:normalViewPr>
  <p:slideViewPr>
    <p:cSldViewPr snapToGrid="0" snapToObjects="1">
      <p:cViewPr varScale="1">
        <p:scale>
          <a:sx n="90" d="100"/>
          <a:sy n="90" d="100"/>
        </p:scale>
        <p:origin x="512"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9942-9F8A-404B-808F-0DDDFBC2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40D91-9C0B-3249-91D4-3AF8944DA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59EE5-20C4-3D43-B5A1-4719D5B881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6E61BC94-5A49-4347-A904-DA6B2AEFA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F320A-642B-964A-813F-43785F71F00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79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437A-9439-B24C-BB20-08780BB5D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192AB-DDEF-D14B-A91B-E3F7C10ACA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5D14E-F7DB-554E-9B1B-27179B0BB36F}"/>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C4C08AEE-1530-3C48-A670-A1797C6A4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00689-E3B6-B642-950C-2C94BCD35F9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08614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EE5CD-C149-8B41-9A32-4271AF7E1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14206-6CDF-D64A-8F0F-4E123C5C3A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3553C-E753-8D4B-9607-D6A042449F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6C944E5B-2F3A-3345-908D-AB4BED6AE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DE4F9-363A-A541-9DCD-5B3F617FB5B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3515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BE9E-8AB2-8744-8873-4331B426B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DA22B-97ED-9D44-9BBE-61B663F89B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E7427-AB4E-5943-902D-A186AD6DE7F5}"/>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C6AB5A0C-A7FD-3A46-879F-A4E1601E5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1A2D8-5F0A-2942-81D8-49C93644D9EC}"/>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08512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48D2-BA83-B74A-9D19-F6B5266B16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AEA14-4067-5744-BB8F-F6D6AC801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A56481-E269-A949-8CB4-1E0D9B7C38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0EEDA05B-CA3B-5740-AF94-DA0226072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525A3-6FD0-C14F-AFE8-AE14E5337DF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9003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C762-BE10-2549-8B70-DDB14502D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0B8B3-8F20-A34C-BF78-CCC063D202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97915-DBA5-DA44-AD71-2D50240D14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3FA4B-F14B-494C-A362-524EE26F4BD6}"/>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EAB4FEAB-6B34-6044-98BA-349E25D7A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D285D-0C92-8B40-A6C9-7C8C9E88D026}"/>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91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A4BC-164A-7147-84AE-DAAC4DE30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CF374-EC29-E74E-A958-23FCC4D18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E039B1-E6CC-5F4D-B43A-792F185E7F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CA26F-A93B-7E4D-A550-6B5962A8B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FDA402-E168-294A-A5A3-6247FC89E6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32BC8-1D43-2B4A-AC39-F10E089730E4}"/>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8" name="Footer Placeholder 7">
            <a:extLst>
              <a:ext uri="{FF2B5EF4-FFF2-40B4-BE49-F238E27FC236}">
                <a16:creationId xmlns:a16="http://schemas.microsoft.com/office/drawing/2014/main" id="{5717E711-A502-2149-958F-E7813BA5C8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D6F6EE-3A4B-A54A-ACDE-F0C9DFD2B792}"/>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3232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6A93-CF99-7E40-B1C9-06691AEBB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0F35B-93F8-944E-AACD-A0248D637716}"/>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4" name="Footer Placeholder 3">
            <a:extLst>
              <a:ext uri="{FF2B5EF4-FFF2-40B4-BE49-F238E27FC236}">
                <a16:creationId xmlns:a16="http://schemas.microsoft.com/office/drawing/2014/main" id="{4559B2FD-6766-F040-BAC0-2B581D22F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CAB13-227E-2C4F-A183-622405B1E327}"/>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3810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0ED9E-7426-7A4C-ACBF-5A008559CBA1}"/>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3" name="Footer Placeholder 2">
            <a:extLst>
              <a:ext uri="{FF2B5EF4-FFF2-40B4-BE49-F238E27FC236}">
                <a16:creationId xmlns:a16="http://schemas.microsoft.com/office/drawing/2014/main" id="{B98866BE-759F-F14C-93A5-37A13484A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780B21-EAB9-F34E-B942-AA619A829ED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7555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F962-0A88-3B45-8F73-384411B1A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036BCD-A9C7-0248-BF14-4D2F0FE45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8378D-515C-994F-8096-35E8AF04D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DC5AF0-87B2-5544-91A9-8FEF4F936261}"/>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87F3D92C-9EB8-E646-83A4-88B985AF1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DEDED-D0F6-514B-891A-86089EE1C36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9319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B40D-ABF4-F741-85BE-97952997A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C66B3-294F-CC45-8987-A433DCDFF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09FFC-6952-4C48-9CEB-BCC0AE623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F7278-BDA9-EF4D-A941-D52EB9EB392B}"/>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FBD0BA39-C3DA-7A4E-9651-A9B9FF54E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2D41C-F0C5-3746-8A7B-9B6930E3842F}"/>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397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rgbClr val="7030A0"/>
            </a:gs>
            <a:gs pos="77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4D224-7562-CE49-8D8D-ADADD4F4B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02FE1-46E3-CD47-8D97-D40034DD7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BE0A6-D20B-CF40-B30E-19E612596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D74B0008-F3EF-A94F-ADEB-C8A1D662B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22487-900B-8C4B-9DC6-4292E4C94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A1CF1-9606-844E-B3A4-941AE373749C}" type="slidenum">
              <a:rPr lang="en-US" smtClean="0"/>
              <a:t>‹#›</a:t>
            </a:fld>
            <a:endParaRPr lang="en-US"/>
          </a:p>
        </p:txBody>
      </p:sp>
    </p:spTree>
    <p:extLst>
      <p:ext uri="{BB962C8B-B14F-4D97-AF65-F5344CB8AC3E}">
        <p14:creationId xmlns:p14="http://schemas.microsoft.com/office/powerpoint/2010/main" val="457026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a:extLst>
              <a:ext uri="{FF2B5EF4-FFF2-40B4-BE49-F238E27FC236}">
                <a16:creationId xmlns:a16="http://schemas.microsoft.com/office/drawing/2014/main" id="{C4EB4DFD-0230-3646-A444-BBB816802A35}"/>
              </a:ext>
            </a:extLst>
          </p:cNvPr>
          <p:cNvSpPr>
            <a:spLocks noGrp="1" noChangeArrowheads="1"/>
          </p:cNvSpPr>
          <p:nvPr>
            <p:ph type="ctrTitle"/>
          </p:nvPr>
        </p:nvSpPr>
        <p:spPr>
          <a:xfrm>
            <a:off x="2171700" y="0"/>
            <a:ext cx="7848600" cy="1357313"/>
          </a:xfrm>
        </p:spPr>
        <p:txBody>
          <a:bodyPr>
            <a:noAutofit/>
          </a:bodyPr>
          <a:lstStyle/>
          <a:p>
            <a:pPr eaLnBrk="1" hangingPunct="1"/>
            <a:r>
              <a:rPr lang="en-US" altLang="en-US" sz="4800" b="1" dirty="0">
                <a:solidFill>
                  <a:srgbClr val="FFFF00"/>
                </a:solidFill>
              </a:rPr>
              <a:t>What Series Preaching Does for You and Your Church</a:t>
            </a:r>
          </a:p>
        </p:txBody>
      </p:sp>
      <p:sp>
        <p:nvSpPr>
          <p:cNvPr id="2051" name="Rectangle 7">
            <a:extLst>
              <a:ext uri="{FF2B5EF4-FFF2-40B4-BE49-F238E27FC236}">
                <a16:creationId xmlns:a16="http://schemas.microsoft.com/office/drawing/2014/main" id="{02A8883A-7AB2-A14E-880D-0A160A2AEC8E}"/>
              </a:ext>
            </a:extLst>
          </p:cNvPr>
          <p:cNvSpPr>
            <a:spLocks noGrp="1" noChangeArrowheads="1"/>
          </p:cNvSpPr>
          <p:nvPr>
            <p:ph type="subTitle" idx="1"/>
          </p:nvPr>
        </p:nvSpPr>
        <p:spPr>
          <a:xfrm>
            <a:off x="1409700" y="5202238"/>
            <a:ext cx="9144000" cy="1655762"/>
          </a:xfrm>
        </p:spPr>
        <p:txBody>
          <a:bodyPr>
            <a:normAutofit lnSpcReduction="10000"/>
          </a:bodyPr>
          <a:lstStyle/>
          <a:p>
            <a:pPr eaLnBrk="1" hangingPunct="1"/>
            <a:r>
              <a:rPr lang="en-US" altLang="en-US" b="1" dirty="0">
                <a:solidFill>
                  <a:srgbClr val="FFFF00"/>
                </a:solidFill>
              </a:rPr>
              <a:t>By</a:t>
            </a:r>
          </a:p>
          <a:p>
            <a:pPr eaLnBrk="1" hangingPunct="1"/>
            <a:r>
              <a:rPr lang="en-US" altLang="en-US" b="1" dirty="0">
                <a:solidFill>
                  <a:srgbClr val="FFFF00"/>
                </a:solidFill>
              </a:rPr>
              <a:t>Dr. Tom Cheyney</a:t>
            </a:r>
          </a:p>
          <a:p>
            <a:pPr eaLnBrk="1" hangingPunct="1"/>
            <a:r>
              <a:rPr lang="en-US" altLang="en-US" b="1" dirty="0">
                <a:solidFill>
                  <a:srgbClr val="FFFF00"/>
                </a:solidFill>
              </a:rPr>
              <a:t>Greater Orlando Baptist Association</a:t>
            </a:r>
          </a:p>
          <a:p>
            <a:pPr eaLnBrk="1" hangingPunct="1"/>
            <a:r>
              <a:rPr lang="en-US" altLang="en-US" b="1" dirty="0" err="1">
                <a:solidFill>
                  <a:srgbClr val="FFFF00"/>
                </a:solidFill>
              </a:rPr>
              <a:t>tcheyney@goba.org</a:t>
            </a:r>
            <a:endParaRPr lang="en-US" altLang="en-US" b="1" dirty="0">
              <a:solidFill>
                <a:srgbClr val="FFFF00"/>
              </a:solidFill>
            </a:endParaRPr>
          </a:p>
        </p:txBody>
      </p:sp>
      <p:pic>
        <p:nvPicPr>
          <p:cNvPr id="2" name="Picture 1">
            <a:extLst>
              <a:ext uri="{FF2B5EF4-FFF2-40B4-BE49-F238E27FC236}">
                <a16:creationId xmlns:a16="http://schemas.microsoft.com/office/drawing/2014/main" id="{EAD1B2D1-9E10-6445-A2C1-33000C0B5533}"/>
              </a:ext>
            </a:extLst>
          </p:cNvPr>
          <p:cNvPicPr>
            <a:picLocks noChangeAspect="1"/>
          </p:cNvPicPr>
          <p:nvPr/>
        </p:nvPicPr>
        <p:blipFill>
          <a:blip r:embed="rId2"/>
          <a:stretch>
            <a:fillRect/>
          </a:stretch>
        </p:blipFill>
        <p:spPr>
          <a:xfrm>
            <a:off x="1476860" y="1491138"/>
            <a:ext cx="9009680" cy="3711100"/>
          </a:xfrm>
          <a:prstGeom prst="rect">
            <a:avLst/>
          </a:prstGeom>
        </p:spPr>
      </p:pic>
    </p:spTree>
    <p:extLst>
      <p:ext uri="{BB962C8B-B14F-4D97-AF65-F5344CB8AC3E}">
        <p14:creationId xmlns:p14="http://schemas.microsoft.com/office/powerpoint/2010/main" val="1670548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260A3EA-25E0-2F4B-84DA-94925AC5D4CA}"/>
              </a:ext>
            </a:extLst>
          </p:cNvPr>
          <p:cNvSpPr>
            <a:spLocks noGrp="1" noChangeArrowheads="1"/>
          </p:cNvSpPr>
          <p:nvPr>
            <p:ph type="title"/>
          </p:nvPr>
        </p:nvSpPr>
        <p:spPr/>
        <p:txBody>
          <a:bodyPr/>
          <a:lstStyle/>
          <a:p>
            <a:pPr eaLnBrk="1" hangingPunct="1"/>
            <a:r>
              <a:rPr lang="en-US" altLang="en-US" b="1" dirty="0">
                <a:solidFill>
                  <a:srgbClr val="FFFF00"/>
                </a:solidFill>
              </a:rPr>
              <a:t>Serious Preaching</a:t>
            </a:r>
          </a:p>
        </p:txBody>
      </p:sp>
      <p:sp>
        <p:nvSpPr>
          <p:cNvPr id="11267" name="Rectangle 3">
            <a:extLst>
              <a:ext uri="{FF2B5EF4-FFF2-40B4-BE49-F238E27FC236}">
                <a16:creationId xmlns:a16="http://schemas.microsoft.com/office/drawing/2014/main" id="{04030849-D3E2-B84A-BC72-2D218E671B34}"/>
              </a:ext>
            </a:extLst>
          </p:cNvPr>
          <p:cNvSpPr>
            <a:spLocks noGrp="1" noChangeArrowheads="1"/>
          </p:cNvSpPr>
          <p:nvPr>
            <p:ph type="body" idx="1"/>
          </p:nvPr>
        </p:nvSpPr>
        <p:spPr/>
        <p:txBody>
          <a:bodyPr>
            <a:normAutofit/>
          </a:bodyPr>
          <a:lstStyle/>
          <a:p>
            <a:pPr eaLnBrk="1" hangingPunct="1">
              <a:buFontTx/>
              <a:buNone/>
            </a:pPr>
            <a:r>
              <a:rPr lang="en-US" altLang="en-US" sz="3600" b="1" dirty="0">
                <a:solidFill>
                  <a:srgbClr val="FFFF00"/>
                </a:solidFill>
              </a:rPr>
              <a:t>Series preaching adds to the depth of our preaching and helps us avoid only the breath in our preaching.</a:t>
            </a:r>
          </a:p>
        </p:txBody>
      </p:sp>
    </p:spTree>
    <p:extLst>
      <p:ext uri="{BB962C8B-B14F-4D97-AF65-F5344CB8AC3E}">
        <p14:creationId xmlns:p14="http://schemas.microsoft.com/office/powerpoint/2010/main" val="200378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E84C-B265-C040-A700-7FDA4CBE569E}"/>
              </a:ext>
            </a:extLst>
          </p:cNvPr>
          <p:cNvSpPr>
            <a:spLocks noGrp="1"/>
          </p:cNvSpPr>
          <p:nvPr>
            <p:ph type="title"/>
          </p:nvPr>
        </p:nvSpPr>
        <p:spPr>
          <a:xfrm>
            <a:off x="642938" y="0"/>
            <a:ext cx="11201400" cy="1325563"/>
          </a:xfrm>
        </p:spPr>
        <p:txBody>
          <a:bodyPr/>
          <a:lstStyle/>
          <a:p>
            <a:r>
              <a:rPr lang="en-US" b="1" dirty="0">
                <a:solidFill>
                  <a:srgbClr val="FFFF00"/>
                </a:solidFill>
              </a:rPr>
              <a:t>Problems that Arise from Passionate Preaching</a:t>
            </a:r>
          </a:p>
        </p:txBody>
      </p:sp>
      <p:sp>
        <p:nvSpPr>
          <p:cNvPr id="3" name="Content Placeholder 2">
            <a:extLst>
              <a:ext uri="{FF2B5EF4-FFF2-40B4-BE49-F238E27FC236}">
                <a16:creationId xmlns:a16="http://schemas.microsoft.com/office/drawing/2014/main" id="{B895BFCA-C514-3C4B-9556-1D315FC42C88}"/>
              </a:ext>
            </a:extLst>
          </p:cNvPr>
          <p:cNvSpPr>
            <a:spLocks noGrp="1"/>
          </p:cNvSpPr>
          <p:nvPr>
            <p:ph idx="1"/>
          </p:nvPr>
        </p:nvSpPr>
        <p:spPr>
          <a:xfrm>
            <a:off x="400050" y="1143000"/>
            <a:ext cx="11444288" cy="5714999"/>
          </a:xfrm>
        </p:spPr>
        <p:txBody>
          <a:bodyPr>
            <a:normAutofit/>
          </a:bodyPr>
          <a:lstStyle/>
          <a:p>
            <a:pPr marL="0" indent="0">
              <a:buNone/>
            </a:pPr>
            <a:r>
              <a:rPr lang="en-US" b="1" dirty="0">
                <a:solidFill>
                  <a:srgbClr val="FFFF00"/>
                </a:solidFill>
              </a:rPr>
              <a:t>Preaching with a contagious passion for God, His Word, the gospel, and the people is a good thing. But we always need to be careful not to let our passion slip into offensive or off-putting communication styles.</a:t>
            </a:r>
          </a:p>
          <a:p>
            <a:pPr marL="0" indent="0">
              <a:buNone/>
            </a:pPr>
            <a:r>
              <a:rPr lang="en-US" b="1" dirty="0">
                <a:solidFill>
                  <a:srgbClr val="FF0000"/>
                </a:solidFill>
              </a:rPr>
              <a:t>Passion that becomes aggressive can offend.</a:t>
            </a:r>
            <a:r>
              <a:rPr lang="en-US" b="1" dirty="0">
                <a:solidFill>
                  <a:srgbClr val="FFFF00"/>
                </a:solidFill>
              </a:rPr>
              <a:t> </a:t>
            </a:r>
          </a:p>
          <a:p>
            <a:pPr marL="0" indent="0">
              <a:buNone/>
            </a:pPr>
            <a:r>
              <a:rPr lang="en-US" b="1" dirty="0">
                <a:solidFill>
                  <a:srgbClr val="FFFF00"/>
                </a:solidFill>
              </a:rPr>
              <a:t>We must always be aware of how we are coming across when we preach. What might feel like a passion for the truth on our part can easily become unnecessarily offensive to the listeners. Every word and sentence counts, so be careful not to make a carefree assertion that might unnecessarily offend sensitive listeners. Listeners are not always the best at hearing statements in context. Hearers of “quotes” from Sunday’s sermon never really hear those quotes in context.</a:t>
            </a:r>
          </a:p>
          <a:p>
            <a:pPr marL="0" indent="0">
              <a:buNone/>
            </a:pPr>
            <a:endParaRPr lang="en-US" dirty="0"/>
          </a:p>
        </p:txBody>
      </p:sp>
    </p:spTree>
    <p:extLst>
      <p:ext uri="{BB962C8B-B14F-4D97-AF65-F5344CB8AC3E}">
        <p14:creationId xmlns:p14="http://schemas.microsoft.com/office/powerpoint/2010/main" val="2567688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E84C-B265-C040-A700-7FDA4CBE569E}"/>
              </a:ext>
            </a:extLst>
          </p:cNvPr>
          <p:cNvSpPr>
            <a:spLocks noGrp="1"/>
          </p:cNvSpPr>
          <p:nvPr>
            <p:ph type="title"/>
          </p:nvPr>
        </p:nvSpPr>
        <p:spPr>
          <a:xfrm>
            <a:off x="642938" y="0"/>
            <a:ext cx="11201400" cy="1325563"/>
          </a:xfrm>
        </p:spPr>
        <p:txBody>
          <a:bodyPr/>
          <a:lstStyle/>
          <a:p>
            <a:r>
              <a:rPr lang="en-US" b="1" dirty="0">
                <a:solidFill>
                  <a:srgbClr val="FFFF00"/>
                </a:solidFill>
              </a:rPr>
              <a:t>Problems that Arise from Passionate Preaching</a:t>
            </a:r>
          </a:p>
        </p:txBody>
      </p:sp>
      <p:sp>
        <p:nvSpPr>
          <p:cNvPr id="3" name="Content Placeholder 2">
            <a:extLst>
              <a:ext uri="{FF2B5EF4-FFF2-40B4-BE49-F238E27FC236}">
                <a16:creationId xmlns:a16="http://schemas.microsoft.com/office/drawing/2014/main" id="{B895BFCA-C514-3C4B-9556-1D315FC42C88}"/>
              </a:ext>
            </a:extLst>
          </p:cNvPr>
          <p:cNvSpPr>
            <a:spLocks noGrp="1"/>
          </p:cNvSpPr>
          <p:nvPr>
            <p:ph idx="1"/>
          </p:nvPr>
        </p:nvSpPr>
        <p:spPr>
          <a:xfrm>
            <a:off x="481012" y="1068388"/>
            <a:ext cx="10515600" cy="4351338"/>
          </a:xfrm>
        </p:spPr>
        <p:txBody>
          <a:bodyPr>
            <a:normAutofit/>
          </a:bodyPr>
          <a:lstStyle/>
          <a:p>
            <a:pPr marL="0" indent="0">
              <a:buNone/>
            </a:pPr>
            <a:r>
              <a:rPr lang="en-US" b="1" dirty="0">
                <a:solidFill>
                  <a:srgbClr val="FF0000"/>
                </a:solidFill>
              </a:rPr>
              <a:t>Passion that becomes “shouty” can be bothersome.</a:t>
            </a:r>
            <a:r>
              <a:rPr lang="en-US" b="1" dirty="0">
                <a:solidFill>
                  <a:srgbClr val="FFFF00"/>
                </a:solidFill>
              </a:rPr>
              <a:t> </a:t>
            </a:r>
          </a:p>
          <a:p>
            <a:pPr marL="0" indent="0">
              <a:buNone/>
            </a:pPr>
            <a:r>
              <a:rPr lang="en-US" b="1" dirty="0">
                <a:solidFill>
                  <a:srgbClr val="FFFF00"/>
                </a:solidFill>
              </a:rPr>
              <a:t>It's so tempting for some personalities to convey their enthusiasm by shouting. It feels powerful and full of conviction at the time, and you can almost guarantee some misleading and positive feedback from some insecure folks who feel they need to say something nice to you afterwards. Being known as a shouting preacher won’t help you on several levels.</a:t>
            </a:r>
          </a:p>
        </p:txBody>
      </p:sp>
      <p:pic>
        <p:nvPicPr>
          <p:cNvPr id="4" name="Picture 3">
            <a:extLst>
              <a:ext uri="{FF2B5EF4-FFF2-40B4-BE49-F238E27FC236}">
                <a16:creationId xmlns:a16="http://schemas.microsoft.com/office/drawing/2014/main" id="{168B0DD3-5EE2-6645-AFFE-B45C2B33CF0C}"/>
              </a:ext>
            </a:extLst>
          </p:cNvPr>
          <p:cNvPicPr>
            <a:picLocks noChangeAspect="1"/>
          </p:cNvPicPr>
          <p:nvPr/>
        </p:nvPicPr>
        <p:blipFill>
          <a:blip r:embed="rId2"/>
          <a:stretch>
            <a:fillRect/>
          </a:stretch>
        </p:blipFill>
        <p:spPr>
          <a:xfrm>
            <a:off x="9472612" y="3584276"/>
            <a:ext cx="2719387" cy="3273723"/>
          </a:xfrm>
          <a:prstGeom prst="rect">
            <a:avLst/>
          </a:prstGeom>
        </p:spPr>
      </p:pic>
    </p:spTree>
    <p:extLst>
      <p:ext uri="{BB962C8B-B14F-4D97-AF65-F5344CB8AC3E}">
        <p14:creationId xmlns:p14="http://schemas.microsoft.com/office/powerpoint/2010/main" val="301880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E84C-B265-C040-A700-7FDA4CBE569E}"/>
              </a:ext>
            </a:extLst>
          </p:cNvPr>
          <p:cNvSpPr>
            <a:spLocks noGrp="1"/>
          </p:cNvSpPr>
          <p:nvPr>
            <p:ph type="title"/>
          </p:nvPr>
        </p:nvSpPr>
        <p:spPr>
          <a:xfrm>
            <a:off x="642938" y="0"/>
            <a:ext cx="11201400" cy="1325563"/>
          </a:xfrm>
        </p:spPr>
        <p:txBody>
          <a:bodyPr/>
          <a:lstStyle/>
          <a:p>
            <a:r>
              <a:rPr lang="en-US" b="1" dirty="0">
                <a:solidFill>
                  <a:srgbClr val="FFFF00"/>
                </a:solidFill>
              </a:rPr>
              <a:t>Problems that Arise from Passionate Preaching</a:t>
            </a:r>
          </a:p>
        </p:txBody>
      </p:sp>
      <p:sp>
        <p:nvSpPr>
          <p:cNvPr id="3" name="Content Placeholder 2">
            <a:extLst>
              <a:ext uri="{FF2B5EF4-FFF2-40B4-BE49-F238E27FC236}">
                <a16:creationId xmlns:a16="http://schemas.microsoft.com/office/drawing/2014/main" id="{B895BFCA-C514-3C4B-9556-1D315FC42C88}"/>
              </a:ext>
            </a:extLst>
          </p:cNvPr>
          <p:cNvSpPr>
            <a:spLocks noGrp="1"/>
          </p:cNvSpPr>
          <p:nvPr>
            <p:ph idx="1"/>
          </p:nvPr>
        </p:nvSpPr>
        <p:spPr>
          <a:xfrm>
            <a:off x="409575" y="1125537"/>
            <a:ext cx="10515600" cy="4351338"/>
          </a:xfrm>
        </p:spPr>
        <p:txBody>
          <a:bodyPr>
            <a:normAutofit/>
          </a:bodyPr>
          <a:lstStyle/>
          <a:p>
            <a:pPr marL="0" indent="0">
              <a:buNone/>
            </a:pPr>
            <a:r>
              <a:rPr lang="en-US" sz="3600" b="1" dirty="0">
                <a:solidFill>
                  <a:srgbClr val="FF0000"/>
                </a:solidFill>
              </a:rPr>
              <a:t>Passion that becomes distracted can be hard to follow.</a:t>
            </a:r>
          </a:p>
          <a:p>
            <a:pPr marL="0" indent="0">
              <a:buNone/>
            </a:pPr>
            <a:r>
              <a:rPr lang="en-US" sz="3600" b="1" dirty="0">
                <a:solidFill>
                  <a:srgbClr val="FFFF00"/>
                </a:solidFill>
              </a:rPr>
              <a:t>Sometimes our passion for something leads us off on a wild goose chase of anecdotes and illustrations or a wild safari ride through the canon of Scripture. Let your passion drive your main idea home, not drive your listeners to distraction because they can’t follow you in your distraction.</a:t>
            </a:r>
          </a:p>
        </p:txBody>
      </p:sp>
      <p:pic>
        <p:nvPicPr>
          <p:cNvPr id="4" name="Picture 3">
            <a:extLst>
              <a:ext uri="{FF2B5EF4-FFF2-40B4-BE49-F238E27FC236}">
                <a16:creationId xmlns:a16="http://schemas.microsoft.com/office/drawing/2014/main" id="{88FE9A5A-4572-D148-95C6-F1CD619D2E7E}"/>
              </a:ext>
            </a:extLst>
          </p:cNvPr>
          <p:cNvPicPr>
            <a:picLocks noChangeAspect="1"/>
          </p:cNvPicPr>
          <p:nvPr/>
        </p:nvPicPr>
        <p:blipFill>
          <a:blip r:embed="rId2"/>
          <a:stretch>
            <a:fillRect/>
          </a:stretch>
        </p:blipFill>
        <p:spPr>
          <a:xfrm>
            <a:off x="8277225" y="4800600"/>
            <a:ext cx="3810000" cy="2057400"/>
          </a:xfrm>
          <a:prstGeom prst="rect">
            <a:avLst/>
          </a:prstGeom>
        </p:spPr>
      </p:pic>
    </p:spTree>
    <p:extLst>
      <p:ext uri="{BB962C8B-B14F-4D97-AF65-F5344CB8AC3E}">
        <p14:creationId xmlns:p14="http://schemas.microsoft.com/office/powerpoint/2010/main" val="4111320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E84C-B265-C040-A700-7FDA4CBE569E}"/>
              </a:ext>
            </a:extLst>
          </p:cNvPr>
          <p:cNvSpPr>
            <a:spLocks noGrp="1"/>
          </p:cNvSpPr>
          <p:nvPr>
            <p:ph type="title"/>
          </p:nvPr>
        </p:nvSpPr>
        <p:spPr>
          <a:xfrm>
            <a:off x="642938" y="0"/>
            <a:ext cx="11201400" cy="1325563"/>
          </a:xfrm>
        </p:spPr>
        <p:txBody>
          <a:bodyPr/>
          <a:lstStyle/>
          <a:p>
            <a:r>
              <a:rPr lang="en-US" b="1" dirty="0">
                <a:solidFill>
                  <a:srgbClr val="FFFF00"/>
                </a:solidFill>
              </a:rPr>
              <a:t>Problems that Arise from Passionate Preaching</a:t>
            </a:r>
          </a:p>
        </p:txBody>
      </p:sp>
      <p:sp>
        <p:nvSpPr>
          <p:cNvPr id="3" name="Content Placeholder 2">
            <a:extLst>
              <a:ext uri="{FF2B5EF4-FFF2-40B4-BE49-F238E27FC236}">
                <a16:creationId xmlns:a16="http://schemas.microsoft.com/office/drawing/2014/main" id="{B895BFCA-C514-3C4B-9556-1D315FC42C88}"/>
              </a:ext>
            </a:extLst>
          </p:cNvPr>
          <p:cNvSpPr>
            <a:spLocks noGrp="1"/>
          </p:cNvSpPr>
          <p:nvPr>
            <p:ph idx="1"/>
          </p:nvPr>
        </p:nvSpPr>
        <p:spPr>
          <a:xfrm>
            <a:off x="142875" y="996950"/>
            <a:ext cx="11701463" cy="4351338"/>
          </a:xfrm>
        </p:spPr>
        <p:txBody>
          <a:bodyPr>
            <a:normAutofit/>
          </a:bodyPr>
          <a:lstStyle/>
          <a:p>
            <a:pPr marL="0" indent="0">
              <a:buNone/>
            </a:pPr>
            <a:r>
              <a:rPr lang="en-US" sz="3600" b="1" dirty="0">
                <a:solidFill>
                  <a:srgbClr val="FF0000"/>
                </a:solidFill>
              </a:rPr>
              <a:t>Passion that becomes too intense can drain.</a:t>
            </a:r>
          </a:p>
          <a:p>
            <a:pPr marL="0" indent="0">
              <a:buNone/>
            </a:pPr>
            <a:r>
              <a:rPr lang="en-US" sz="3600" b="1" dirty="0">
                <a:solidFill>
                  <a:srgbClr val="FFFF00"/>
                </a:solidFill>
              </a:rPr>
              <a:t>Even if we don’t shout, a certain level of intensity, if maintained consistently, will drain an audience of energy and focus. Give them a break, a chance to breathe, a chance to recalibrate. Intensity turned up a notch or two and left there can become simply too much to take. It's not worth it—better that they hear what you’re saying.</a:t>
            </a:r>
          </a:p>
          <a:p>
            <a:endParaRPr lang="en-US" dirty="0"/>
          </a:p>
        </p:txBody>
      </p:sp>
      <p:pic>
        <p:nvPicPr>
          <p:cNvPr id="4" name="Picture 3">
            <a:extLst>
              <a:ext uri="{FF2B5EF4-FFF2-40B4-BE49-F238E27FC236}">
                <a16:creationId xmlns:a16="http://schemas.microsoft.com/office/drawing/2014/main" id="{B8419A0E-215A-4641-B4BB-75CF89933E3D}"/>
              </a:ext>
            </a:extLst>
          </p:cNvPr>
          <p:cNvPicPr>
            <a:picLocks noChangeAspect="1"/>
          </p:cNvPicPr>
          <p:nvPr/>
        </p:nvPicPr>
        <p:blipFill>
          <a:blip r:embed="rId2"/>
          <a:stretch>
            <a:fillRect/>
          </a:stretch>
        </p:blipFill>
        <p:spPr>
          <a:xfrm>
            <a:off x="8585200" y="4610100"/>
            <a:ext cx="3606800" cy="2247900"/>
          </a:xfrm>
          <a:prstGeom prst="rect">
            <a:avLst/>
          </a:prstGeom>
        </p:spPr>
      </p:pic>
    </p:spTree>
    <p:extLst>
      <p:ext uri="{BB962C8B-B14F-4D97-AF65-F5344CB8AC3E}">
        <p14:creationId xmlns:p14="http://schemas.microsoft.com/office/powerpoint/2010/main" val="34871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a:extLst>
              <a:ext uri="{FF2B5EF4-FFF2-40B4-BE49-F238E27FC236}">
                <a16:creationId xmlns:a16="http://schemas.microsoft.com/office/drawing/2014/main" id="{C4EB4DFD-0230-3646-A444-BBB816802A35}"/>
              </a:ext>
            </a:extLst>
          </p:cNvPr>
          <p:cNvSpPr>
            <a:spLocks noGrp="1" noChangeArrowheads="1"/>
          </p:cNvSpPr>
          <p:nvPr>
            <p:ph type="ctrTitle"/>
          </p:nvPr>
        </p:nvSpPr>
        <p:spPr>
          <a:xfrm>
            <a:off x="2171700" y="0"/>
            <a:ext cx="7848600" cy="1357313"/>
          </a:xfrm>
        </p:spPr>
        <p:txBody>
          <a:bodyPr/>
          <a:lstStyle/>
          <a:p>
            <a:pPr eaLnBrk="1" hangingPunct="1"/>
            <a:r>
              <a:rPr lang="en-US" altLang="en-US" sz="4400" b="1" dirty="0">
                <a:solidFill>
                  <a:srgbClr val="FFFF00"/>
                </a:solidFill>
              </a:rPr>
              <a:t>What Series Preaching Does for You and Your Church</a:t>
            </a:r>
          </a:p>
        </p:txBody>
      </p:sp>
      <p:sp>
        <p:nvSpPr>
          <p:cNvPr id="2051" name="Rectangle 7">
            <a:extLst>
              <a:ext uri="{FF2B5EF4-FFF2-40B4-BE49-F238E27FC236}">
                <a16:creationId xmlns:a16="http://schemas.microsoft.com/office/drawing/2014/main" id="{02A8883A-7AB2-A14E-880D-0A160A2AEC8E}"/>
              </a:ext>
            </a:extLst>
          </p:cNvPr>
          <p:cNvSpPr>
            <a:spLocks noGrp="1" noChangeArrowheads="1"/>
          </p:cNvSpPr>
          <p:nvPr>
            <p:ph type="subTitle" idx="1"/>
          </p:nvPr>
        </p:nvSpPr>
        <p:spPr>
          <a:xfrm>
            <a:off x="1409700" y="5202238"/>
            <a:ext cx="9144000" cy="1655762"/>
          </a:xfrm>
        </p:spPr>
        <p:txBody>
          <a:bodyPr>
            <a:normAutofit lnSpcReduction="10000"/>
          </a:bodyPr>
          <a:lstStyle/>
          <a:p>
            <a:pPr eaLnBrk="1" hangingPunct="1"/>
            <a:r>
              <a:rPr lang="en-US" altLang="en-US" b="1" dirty="0">
                <a:solidFill>
                  <a:srgbClr val="FFFF00"/>
                </a:solidFill>
              </a:rPr>
              <a:t>By</a:t>
            </a:r>
          </a:p>
          <a:p>
            <a:pPr eaLnBrk="1" hangingPunct="1"/>
            <a:r>
              <a:rPr lang="en-US" altLang="en-US" b="1" dirty="0">
                <a:solidFill>
                  <a:srgbClr val="FFFF00"/>
                </a:solidFill>
              </a:rPr>
              <a:t>Dr. Tom Cheyney</a:t>
            </a:r>
          </a:p>
          <a:p>
            <a:pPr eaLnBrk="1" hangingPunct="1"/>
            <a:r>
              <a:rPr lang="en-US" altLang="en-US" b="1" dirty="0">
                <a:solidFill>
                  <a:srgbClr val="FFFF00"/>
                </a:solidFill>
              </a:rPr>
              <a:t>Greater Orlando Baptist Association</a:t>
            </a:r>
          </a:p>
          <a:p>
            <a:pPr eaLnBrk="1" hangingPunct="1"/>
            <a:r>
              <a:rPr lang="en-US" altLang="en-US" b="1" dirty="0" err="1">
                <a:solidFill>
                  <a:srgbClr val="FFFF00"/>
                </a:solidFill>
              </a:rPr>
              <a:t>tcheyney@goba.org</a:t>
            </a:r>
            <a:endParaRPr lang="en-US" altLang="en-US" b="1" dirty="0">
              <a:solidFill>
                <a:srgbClr val="FFFF00"/>
              </a:solidFill>
            </a:endParaRPr>
          </a:p>
        </p:txBody>
      </p:sp>
      <p:pic>
        <p:nvPicPr>
          <p:cNvPr id="2" name="Picture 1">
            <a:extLst>
              <a:ext uri="{FF2B5EF4-FFF2-40B4-BE49-F238E27FC236}">
                <a16:creationId xmlns:a16="http://schemas.microsoft.com/office/drawing/2014/main" id="{EAD1B2D1-9E10-6445-A2C1-33000C0B5533}"/>
              </a:ext>
            </a:extLst>
          </p:cNvPr>
          <p:cNvPicPr>
            <a:picLocks noChangeAspect="1"/>
          </p:cNvPicPr>
          <p:nvPr/>
        </p:nvPicPr>
        <p:blipFill>
          <a:blip r:embed="rId2"/>
          <a:stretch>
            <a:fillRect/>
          </a:stretch>
        </p:blipFill>
        <p:spPr>
          <a:xfrm>
            <a:off x="1476860" y="1491138"/>
            <a:ext cx="9009680" cy="3711100"/>
          </a:xfrm>
          <a:prstGeom prst="rect">
            <a:avLst/>
          </a:prstGeom>
        </p:spPr>
      </p:pic>
    </p:spTree>
    <p:extLst>
      <p:ext uri="{BB962C8B-B14F-4D97-AF65-F5344CB8AC3E}">
        <p14:creationId xmlns:p14="http://schemas.microsoft.com/office/powerpoint/2010/main" val="43163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2FC5C70-2420-2D45-A00C-6F9A1BDC4546}"/>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3075" name="Rectangle 3">
            <a:extLst>
              <a:ext uri="{FF2B5EF4-FFF2-40B4-BE49-F238E27FC236}">
                <a16:creationId xmlns:a16="http://schemas.microsoft.com/office/drawing/2014/main" id="{954FDE68-D3AA-F54D-8BD8-D377E89ABE29}"/>
              </a:ext>
            </a:extLst>
          </p:cNvPr>
          <p:cNvSpPr>
            <a:spLocks noGrp="1" noChangeArrowheads="1"/>
          </p:cNvSpPr>
          <p:nvPr>
            <p:ph type="body" idx="1"/>
          </p:nvPr>
        </p:nvSpPr>
        <p:spPr>
          <a:xfrm>
            <a:off x="1752600" y="1981200"/>
            <a:ext cx="8686800" cy="5181600"/>
          </a:xfrm>
        </p:spPr>
        <p:txBody>
          <a:bodyPr/>
          <a:lstStyle/>
          <a:p>
            <a:pPr eaLnBrk="1" hangingPunct="1"/>
            <a:r>
              <a:rPr lang="en-US" altLang="en-US" sz="3600" b="1" dirty="0">
                <a:solidFill>
                  <a:srgbClr val="FFFF00"/>
                </a:solidFill>
              </a:rPr>
              <a:t>It builds momentum.</a:t>
            </a:r>
          </a:p>
          <a:p>
            <a:pPr eaLnBrk="1" hangingPunct="1">
              <a:buFontTx/>
              <a:buNone/>
            </a:pPr>
            <a:endParaRPr lang="en-US" altLang="en-US" dirty="0"/>
          </a:p>
        </p:txBody>
      </p:sp>
      <p:pic>
        <p:nvPicPr>
          <p:cNvPr id="2" name="Picture 1">
            <a:extLst>
              <a:ext uri="{FF2B5EF4-FFF2-40B4-BE49-F238E27FC236}">
                <a16:creationId xmlns:a16="http://schemas.microsoft.com/office/drawing/2014/main" id="{D55EAB7C-E1A5-5B4F-A113-6D912D444D9F}"/>
              </a:ext>
            </a:extLst>
          </p:cNvPr>
          <p:cNvPicPr>
            <a:picLocks noChangeAspect="1"/>
          </p:cNvPicPr>
          <p:nvPr/>
        </p:nvPicPr>
        <p:blipFill>
          <a:blip r:embed="rId2"/>
          <a:stretch>
            <a:fillRect/>
          </a:stretch>
        </p:blipFill>
        <p:spPr>
          <a:xfrm>
            <a:off x="2286000" y="2654300"/>
            <a:ext cx="7620000" cy="4203700"/>
          </a:xfrm>
          <a:prstGeom prst="rect">
            <a:avLst/>
          </a:prstGeom>
        </p:spPr>
      </p:pic>
    </p:spTree>
    <p:extLst>
      <p:ext uri="{BB962C8B-B14F-4D97-AF65-F5344CB8AC3E}">
        <p14:creationId xmlns:p14="http://schemas.microsoft.com/office/powerpoint/2010/main" val="29374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762C09-F861-4E48-81C2-F80AA16F830F}"/>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4099" name="Rectangle 3">
            <a:extLst>
              <a:ext uri="{FF2B5EF4-FFF2-40B4-BE49-F238E27FC236}">
                <a16:creationId xmlns:a16="http://schemas.microsoft.com/office/drawing/2014/main" id="{07C270F5-69E6-6449-A246-499C0DBF1D55}"/>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allows for absentee-ism to reconnect.</a:t>
            </a:r>
          </a:p>
        </p:txBody>
      </p:sp>
      <p:pic>
        <p:nvPicPr>
          <p:cNvPr id="2" name="Picture 1">
            <a:extLst>
              <a:ext uri="{FF2B5EF4-FFF2-40B4-BE49-F238E27FC236}">
                <a16:creationId xmlns:a16="http://schemas.microsoft.com/office/drawing/2014/main" id="{1932E7B9-DAD9-4846-A580-ACB176F258B9}"/>
              </a:ext>
            </a:extLst>
          </p:cNvPr>
          <p:cNvPicPr>
            <a:picLocks noChangeAspect="1"/>
          </p:cNvPicPr>
          <p:nvPr/>
        </p:nvPicPr>
        <p:blipFill>
          <a:blip r:embed="rId2"/>
          <a:stretch>
            <a:fillRect/>
          </a:stretch>
        </p:blipFill>
        <p:spPr>
          <a:xfrm>
            <a:off x="0" y="2690190"/>
            <a:ext cx="12192000" cy="4285943"/>
          </a:xfrm>
          <a:prstGeom prst="rect">
            <a:avLst/>
          </a:prstGeom>
        </p:spPr>
      </p:pic>
    </p:spTree>
    <p:extLst>
      <p:ext uri="{BB962C8B-B14F-4D97-AF65-F5344CB8AC3E}">
        <p14:creationId xmlns:p14="http://schemas.microsoft.com/office/powerpoint/2010/main" val="180418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3C39D43-EB5F-0644-9160-229F19B7ACB0}"/>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5123" name="Rectangle 3">
            <a:extLst>
              <a:ext uri="{FF2B5EF4-FFF2-40B4-BE49-F238E27FC236}">
                <a16:creationId xmlns:a16="http://schemas.microsoft.com/office/drawing/2014/main" id="{145F8DA5-91A7-A940-B2A1-E50C5609CFA6}"/>
              </a:ext>
            </a:extLst>
          </p:cNvPr>
          <p:cNvSpPr>
            <a:spLocks noGrp="1" noChangeArrowheads="1"/>
          </p:cNvSpPr>
          <p:nvPr>
            <p:ph type="body" idx="1"/>
          </p:nvPr>
        </p:nvSpPr>
        <p:spPr>
          <a:xfrm>
            <a:off x="1752600" y="1981200"/>
            <a:ext cx="8686800" cy="5181600"/>
          </a:xfrm>
        </p:spPr>
        <p:txBody>
          <a:bodyPr/>
          <a:lstStyle/>
          <a:p>
            <a:pPr eaLnBrk="1" hangingPunct="1"/>
            <a:r>
              <a:rPr lang="en-US" altLang="en-US" b="1" dirty="0">
                <a:solidFill>
                  <a:srgbClr val="FFFF00"/>
                </a:solidFill>
              </a:rPr>
              <a:t>It encourages change.</a:t>
            </a:r>
          </a:p>
        </p:txBody>
      </p:sp>
      <p:pic>
        <p:nvPicPr>
          <p:cNvPr id="2" name="Picture 1">
            <a:extLst>
              <a:ext uri="{FF2B5EF4-FFF2-40B4-BE49-F238E27FC236}">
                <a16:creationId xmlns:a16="http://schemas.microsoft.com/office/drawing/2014/main" id="{01523C99-065D-4946-936A-C9649A58F23F}"/>
              </a:ext>
            </a:extLst>
          </p:cNvPr>
          <p:cNvPicPr>
            <a:picLocks noChangeAspect="1"/>
          </p:cNvPicPr>
          <p:nvPr/>
        </p:nvPicPr>
        <p:blipFill>
          <a:blip r:embed="rId2"/>
          <a:stretch>
            <a:fillRect/>
          </a:stretch>
        </p:blipFill>
        <p:spPr>
          <a:xfrm>
            <a:off x="7620000" y="1257300"/>
            <a:ext cx="3733800" cy="5600700"/>
          </a:xfrm>
          <a:prstGeom prst="rect">
            <a:avLst/>
          </a:prstGeom>
        </p:spPr>
      </p:pic>
    </p:spTree>
    <p:extLst>
      <p:ext uri="{BB962C8B-B14F-4D97-AF65-F5344CB8AC3E}">
        <p14:creationId xmlns:p14="http://schemas.microsoft.com/office/powerpoint/2010/main" val="325053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755A84B-C480-4045-8715-0541A9E1C3B0}"/>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6147" name="Rectangle 3">
            <a:extLst>
              <a:ext uri="{FF2B5EF4-FFF2-40B4-BE49-F238E27FC236}">
                <a16:creationId xmlns:a16="http://schemas.microsoft.com/office/drawing/2014/main" id="{AAE80648-4DE9-AD41-891D-9659CFF3B250}"/>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allows time for the church to rally behind its leadership.</a:t>
            </a:r>
          </a:p>
        </p:txBody>
      </p:sp>
      <p:pic>
        <p:nvPicPr>
          <p:cNvPr id="2" name="Picture 1">
            <a:extLst>
              <a:ext uri="{FF2B5EF4-FFF2-40B4-BE49-F238E27FC236}">
                <a16:creationId xmlns:a16="http://schemas.microsoft.com/office/drawing/2014/main" id="{D94C14D6-E902-6445-94D8-2D73DBDF02D0}"/>
              </a:ext>
            </a:extLst>
          </p:cNvPr>
          <p:cNvPicPr>
            <a:picLocks noChangeAspect="1"/>
          </p:cNvPicPr>
          <p:nvPr/>
        </p:nvPicPr>
        <p:blipFill>
          <a:blip r:embed="rId2"/>
          <a:stretch>
            <a:fillRect/>
          </a:stretch>
        </p:blipFill>
        <p:spPr>
          <a:xfrm>
            <a:off x="4979266" y="2671762"/>
            <a:ext cx="6173644" cy="4186238"/>
          </a:xfrm>
          <a:prstGeom prst="rect">
            <a:avLst/>
          </a:prstGeom>
        </p:spPr>
      </p:pic>
    </p:spTree>
    <p:extLst>
      <p:ext uri="{BB962C8B-B14F-4D97-AF65-F5344CB8AC3E}">
        <p14:creationId xmlns:p14="http://schemas.microsoft.com/office/powerpoint/2010/main" val="6306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AE943CC-EA79-C049-B0B4-86DA1E61B885}"/>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7171" name="Rectangle 3">
            <a:extLst>
              <a:ext uri="{FF2B5EF4-FFF2-40B4-BE49-F238E27FC236}">
                <a16:creationId xmlns:a16="http://schemas.microsoft.com/office/drawing/2014/main" id="{AB9A3C53-61DD-DE4E-9997-B062781173B0}"/>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strengthens church branding.</a:t>
            </a:r>
          </a:p>
        </p:txBody>
      </p:sp>
      <p:pic>
        <p:nvPicPr>
          <p:cNvPr id="2" name="Picture 1">
            <a:extLst>
              <a:ext uri="{FF2B5EF4-FFF2-40B4-BE49-F238E27FC236}">
                <a16:creationId xmlns:a16="http://schemas.microsoft.com/office/drawing/2014/main" id="{51F4B3EA-33D4-764B-AEF2-F85AF12E39FB}"/>
              </a:ext>
            </a:extLst>
          </p:cNvPr>
          <p:cNvPicPr>
            <a:picLocks noChangeAspect="1"/>
          </p:cNvPicPr>
          <p:nvPr/>
        </p:nvPicPr>
        <p:blipFill>
          <a:blip r:embed="rId2"/>
          <a:stretch>
            <a:fillRect/>
          </a:stretch>
        </p:blipFill>
        <p:spPr>
          <a:xfrm>
            <a:off x="2413000" y="3073400"/>
            <a:ext cx="7366000" cy="3340100"/>
          </a:xfrm>
          <a:prstGeom prst="rect">
            <a:avLst/>
          </a:prstGeom>
        </p:spPr>
      </p:pic>
    </p:spTree>
    <p:extLst>
      <p:ext uri="{BB962C8B-B14F-4D97-AF65-F5344CB8AC3E}">
        <p14:creationId xmlns:p14="http://schemas.microsoft.com/office/powerpoint/2010/main" val="187592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6E0C64-F153-B445-AEB4-C94C26D5E420}"/>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8195" name="Rectangle 3">
            <a:extLst>
              <a:ext uri="{FF2B5EF4-FFF2-40B4-BE49-F238E27FC236}">
                <a16:creationId xmlns:a16="http://schemas.microsoft.com/office/drawing/2014/main" id="{F0FEBF3D-84A9-6A44-8220-D060EF9828C4}"/>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allows for on-going creativity.</a:t>
            </a:r>
          </a:p>
        </p:txBody>
      </p:sp>
      <p:pic>
        <p:nvPicPr>
          <p:cNvPr id="3" name="Picture 2">
            <a:extLst>
              <a:ext uri="{FF2B5EF4-FFF2-40B4-BE49-F238E27FC236}">
                <a16:creationId xmlns:a16="http://schemas.microsoft.com/office/drawing/2014/main" id="{0D4B9424-31E6-1A47-B6BD-74372D8C8CED}"/>
              </a:ext>
            </a:extLst>
          </p:cNvPr>
          <p:cNvPicPr>
            <a:picLocks noChangeAspect="1"/>
          </p:cNvPicPr>
          <p:nvPr/>
        </p:nvPicPr>
        <p:blipFill>
          <a:blip r:embed="rId2"/>
          <a:stretch>
            <a:fillRect/>
          </a:stretch>
        </p:blipFill>
        <p:spPr>
          <a:xfrm>
            <a:off x="5788334" y="3127512"/>
            <a:ext cx="3469965" cy="3400287"/>
          </a:xfrm>
          <a:prstGeom prst="rect">
            <a:avLst/>
          </a:prstGeom>
        </p:spPr>
      </p:pic>
    </p:spTree>
    <p:extLst>
      <p:ext uri="{BB962C8B-B14F-4D97-AF65-F5344CB8AC3E}">
        <p14:creationId xmlns:p14="http://schemas.microsoft.com/office/powerpoint/2010/main" val="128816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E2BBEE2-DFA0-4B47-BE69-1BD9074B59EB}"/>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9219" name="Rectangle 3">
            <a:extLst>
              <a:ext uri="{FF2B5EF4-FFF2-40B4-BE49-F238E27FC236}">
                <a16:creationId xmlns:a16="http://schemas.microsoft.com/office/drawing/2014/main" id="{4CBABA78-4CD2-1B42-84E5-AB8342BC2346}"/>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gives synergy.</a:t>
            </a:r>
          </a:p>
        </p:txBody>
      </p:sp>
      <p:pic>
        <p:nvPicPr>
          <p:cNvPr id="2" name="Picture 1">
            <a:extLst>
              <a:ext uri="{FF2B5EF4-FFF2-40B4-BE49-F238E27FC236}">
                <a16:creationId xmlns:a16="http://schemas.microsoft.com/office/drawing/2014/main" id="{267D3961-334D-1F4A-8B83-238DEB612330}"/>
              </a:ext>
            </a:extLst>
          </p:cNvPr>
          <p:cNvPicPr>
            <a:picLocks noChangeAspect="1"/>
          </p:cNvPicPr>
          <p:nvPr/>
        </p:nvPicPr>
        <p:blipFill>
          <a:blip r:embed="rId2"/>
          <a:stretch>
            <a:fillRect/>
          </a:stretch>
        </p:blipFill>
        <p:spPr>
          <a:xfrm>
            <a:off x="5297666" y="2771222"/>
            <a:ext cx="6894334" cy="4086778"/>
          </a:xfrm>
          <a:prstGeom prst="rect">
            <a:avLst/>
          </a:prstGeom>
        </p:spPr>
      </p:pic>
    </p:spTree>
    <p:extLst>
      <p:ext uri="{BB962C8B-B14F-4D97-AF65-F5344CB8AC3E}">
        <p14:creationId xmlns:p14="http://schemas.microsoft.com/office/powerpoint/2010/main" val="3646835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AF99BDE-FCD4-E945-98DD-0056DD561908}"/>
              </a:ext>
            </a:extLst>
          </p:cNvPr>
          <p:cNvSpPr>
            <a:spLocks noGrp="1" noChangeArrowheads="1"/>
          </p:cNvSpPr>
          <p:nvPr>
            <p:ph type="title"/>
          </p:nvPr>
        </p:nvSpPr>
        <p:spPr/>
        <p:txBody>
          <a:bodyPr/>
          <a:lstStyle/>
          <a:p>
            <a:pPr eaLnBrk="1" hangingPunct="1"/>
            <a:r>
              <a:rPr lang="en-US" altLang="en-US" b="1" dirty="0">
                <a:solidFill>
                  <a:srgbClr val="FFFF00"/>
                </a:solidFill>
              </a:rPr>
              <a:t>What Series Preaching Does for You and Your Church</a:t>
            </a:r>
          </a:p>
        </p:txBody>
      </p:sp>
      <p:sp>
        <p:nvSpPr>
          <p:cNvPr id="10243" name="Rectangle 3">
            <a:extLst>
              <a:ext uri="{FF2B5EF4-FFF2-40B4-BE49-F238E27FC236}">
                <a16:creationId xmlns:a16="http://schemas.microsoft.com/office/drawing/2014/main" id="{7B0C507B-E27A-804A-BF19-C4D848B20BF5}"/>
              </a:ext>
            </a:extLst>
          </p:cNvPr>
          <p:cNvSpPr>
            <a:spLocks noGrp="1" noChangeArrowheads="1"/>
          </p:cNvSpPr>
          <p:nvPr>
            <p:ph type="body" idx="1"/>
          </p:nvPr>
        </p:nvSpPr>
        <p:spPr>
          <a:xfrm>
            <a:off x="1752600" y="1981200"/>
            <a:ext cx="8686800" cy="5181600"/>
          </a:xfrm>
        </p:spPr>
        <p:txBody>
          <a:bodyPr>
            <a:normAutofit/>
          </a:bodyPr>
          <a:lstStyle/>
          <a:p>
            <a:pPr eaLnBrk="1" hangingPunct="1"/>
            <a:r>
              <a:rPr lang="en-US" altLang="en-US" sz="3600" b="1" dirty="0">
                <a:solidFill>
                  <a:srgbClr val="FFFF00"/>
                </a:solidFill>
              </a:rPr>
              <a:t>It allows for sustained excellence.</a:t>
            </a:r>
          </a:p>
        </p:txBody>
      </p:sp>
      <p:pic>
        <p:nvPicPr>
          <p:cNvPr id="2" name="Picture 1">
            <a:extLst>
              <a:ext uri="{FF2B5EF4-FFF2-40B4-BE49-F238E27FC236}">
                <a16:creationId xmlns:a16="http://schemas.microsoft.com/office/drawing/2014/main" id="{868C21EC-8CF5-7A47-ABCC-B3232BCA8B5C}"/>
              </a:ext>
            </a:extLst>
          </p:cNvPr>
          <p:cNvPicPr>
            <a:picLocks noChangeAspect="1"/>
          </p:cNvPicPr>
          <p:nvPr/>
        </p:nvPicPr>
        <p:blipFill>
          <a:blip r:embed="rId2"/>
          <a:stretch>
            <a:fillRect/>
          </a:stretch>
        </p:blipFill>
        <p:spPr>
          <a:xfrm>
            <a:off x="6609729" y="4341812"/>
            <a:ext cx="5582271" cy="2516188"/>
          </a:xfrm>
          <a:prstGeom prst="rect">
            <a:avLst/>
          </a:prstGeom>
        </p:spPr>
      </p:pic>
    </p:spTree>
    <p:extLst>
      <p:ext uri="{BB962C8B-B14F-4D97-AF65-F5344CB8AC3E}">
        <p14:creationId xmlns:p14="http://schemas.microsoft.com/office/powerpoint/2010/main" val="41432940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563</Words>
  <Application>Microsoft Macintosh PowerPoint</Application>
  <PresentationFormat>Widescreen</PresentationFormat>
  <Paragraphs>41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1_Office Theme</vt:lpstr>
      <vt:lpstr>What Series Preaching Does for You and Your Church</vt:lpstr>
      <vt:lpstr>What Series Preaching Does for You and Your Church</vt:lpstr>
      <vt:lpstr>What Series Preaching Does for You and Your Church</vt:lpstr>
      <vt:lpstr>What Series Preaching Does for You and Your Church</vt:lpstr>
      <vt:lpstr>What Series Preaching Does for You and Your Church</vt:lpstr>
      <vt:lpstr>What Series Preaching Does for You and Your Church</vt:lpstr>
      <vt:lpstr>What Series Preaching Does for You and Your Church</vt:lpstr>
      <vt:lpstr>What Series Preaching Does for You and Your Church</vt:lpstr>
      <vt:lpstr>What Series Preaching Does for You and Your Church</vt:lpstr>
      <vt:lpstr>Serious Preaching</vt:lpstr>
      <vt:lpstr>Problems that Arise from Passionate Preaching</vt:lpstr>
      <vt:lpstr>Problems that Arise from Passionate Preaching</vt:lpstr>
      <vt:lpstr>Problems that Arise from Passionate Preaching</vt:lpstr>
      <vt:lpstr>Problems that Arise from Passionate Preaching</vt:lpstr>
      <vt:lpstr>What Series Preaching Does for You and Your Church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Cheyney Cheyney</dc:creator>
  <cp:lastModifiedBy>Tom Cheyney Cheyney</cp:lastModifiedBy>
  <cp:revision>8</cp:revision>
  <dcterms:created xsi:type="dcterms:W3CDTF">2020-04-08T22:51:37Z</dcterms:created>
  <dcterms:modified xsi:type="dcterms:W3CDTF">2020-04-29T14:09:48Z</dcterms:modified>
</cp:coreProperties>
</file>