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6" r:id="rId7"/>
    <p:sldId id="261" r:id="rId8"/>
    <p:sldId id="262" r:id="rId9"/>
    <p:sldId id="263" r:id="rId10"/>
    <p:sldId id="264" r:id="rId11"/>
    <p:sldId id="265"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63"/>
    <p:restoredTop sz="94623"/>
  </p:normalViewPr>
  <p:slideViewPr>
    <p:cSldViewPr snapToGrid="0" snapToObjects="1">
      <p:cViewPr varScale="1">
        <p:scale>
          <a:sx n="90" d="100"/>
          <a:sy n="90" d="100"/>
        </p:scale>
        <p:origin x="512" y="20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09942-9F8A-404B-808F-0DDDFBC278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C40D91-9C0B-3249-91D4-3AF8944DAF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759EE5-20C4-3D43-B5A1-4719D5B88140}"/>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5" name="Footer Placeholder 4">
            <a:extLst>
              <a:ext uri="{FF2B5EF4-FFF2-40B4-BE49-F238E27FC236}">
                <a16:creationId xmlns:a16="http://schemas.microsoft.com/office/drawing/2014/main" id="{6E61BC94-5A49-4347-A904-DA6B2AEFA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F320A-642B-964A-813F-43785F71F00D}"/>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7950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437A-9439-B24C-BB20-08780BB5D1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9192AB-DDEF-D14B-A91B-E3F7C10ACA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F5D14E-F7DB-554E-9B1B-27179B0BB36F}"/>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5" name="Footer Placeholder 4">
            <a:extLst>
              <a:ext uri="{FF2B5EF4-FFF2-40B4-BE49-F238E27FC236}">
                <a16:creationId xmlns:a16="http://schemas.microsoft.com/office/drawing/2014/main" id="{C4C08AEE-1530-3C48-A670-A1797C6A4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00689-E3B6-B642-950C-2C94BCD35F95}"/>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4108614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EE5CD-C149-8B41-9A32-4271AF7E13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814206-6CDF-D64A-8F0F-4E123C5C3A8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3553C-E753-8D4B-9607-D6A042449F40}"/>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5" name="Footer Placeholder 4">
            <a:extLst>
              <a:ext uri="{FF2B5EF4-FFF2-40B4-BE49-F238E27FC236}">
                <a16:creationId xmlns:a16="http://schemas.microsoft.com/office/drawing/2014/main" id="{6C944E5B-2F3A-3345-908D-AB4BED6AEC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DE4F9-363A-A541-9DCD-5B3F617FB5BD}"/>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2535154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BE9E-8AB2-8744-8873-4331B426B2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2DA22B-97ED-9D44-9BBE-61B663F89B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E7427-AB4E-5943-902D-A186AD6DE7F5}"/>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5" name="Footer Placeholder 4">
            <a:extLst>
              <a:ext uri="{FF2B5EF4-FFF2-40B4-BE49-F238E27FC236}">
                <a16:creationId xmlns:a16="http://schemas.microsoft.com/office/drawing/2014/main" id="{C6AB5A0C-A7FD-3A46-879F-A4E1601E5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61A2D8-5F0A-2942-81D8-49C93644D9EC}"/>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408512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48D2-BA83-B74A-9D19-F6B5266B16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FAEA14-4067-5744-BB8F-F6D6AC801F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A56481-E269-A949-8CB4-1E0D9B7C3840}"/>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5" name="Footer Placeholder 4">
            <a:extLst>
              <a:ext uri="{FF2B5EF4-FFF2-40B4-BE49-F238E27FC236}">
                <a16:creationId xmlns:a16="http://schemas.microsoft.com/office/drawing/2014/main" id="{0EEDA05B-CA3B-5740-AF94-DA0226072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525A3-6FD0-C14F-AFE8-AE14E5337DF4}"/>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259003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AC762-BE10-2549-8B70-DDB14502D5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0B8B3-8F20-A34C-BF78-CCC063D202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097915-DBA5-DA44-AD71-2D50240D14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03FA4B-F14B-494C-A362-524EE26F4BD6}"/>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6" name="Footer Placeholder 5">
            <a:extLst>
              <a:ext uri="{FF2B5EF4-FFF2-40B4-BE49-F238E27FC236}">
                <a16:creationId xmlns:a16="http://schemas.microsoft.com/office/drawing/2014/main" id="{EAB4FEAB-6B34-6044-98BA-349E25D7A9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D285D-0C92-8B40-A6C9-7C8C9E88D026}"/>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10915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1A4BC-164A-7147-84AE-DAAC4DE304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7CF374-EC29-E74E-A958-23FCC4D182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E039B1-E6CC-5F4D-B43A-792F185E7F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3CA26F-A93B-7E4D-A550-6B5962A8B8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FDA402-E168-294A-A5A3-6247FC89E6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832BC8-1D43-2B4A-AC39-F10E089730E4}"/>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8" name="Footer Placeholder 7">
            <a:extLst>
              <a:ext uri="{FF2B5EF4-FFF2-40B4-BE49-F238E27FC236}">
                <a16:creationId xmlns:a16="http://schemas.microsoft.com/office/drawing/2014/main" id="{5717E711-A502-2149-958F-E7813BA5C8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D6F6EE-3A4B-A54A-ACDE-F0C9DFD2B792}"/>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1032321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6A93-CF99-7E40-B1C9-06691AEBB8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0F35B-93F8-944E-AACD-A0248D637716}"/>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4" name="Footer Placeholder 3">
            <a:extLst>
              <a:ext uri="{FF2B5EF4-FFF2-40B4-BE49-F238E27FC236}">
                <a16:creationId xmlns:a16="http://schemas.microsoft.com/office/drawing/2014/main" id="{4559B2FD-6766-F040-BAC0-2B581D22F8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ECAB13-227E-2C4F-A183-622405B1E327}"/>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381069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0ED9E-7426-7A4C-ACBF-5A008559CBA1}"/>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3" name="Footer Placeholder 2">
            <a:extLst>
              <a:ext uri="{FF2B5EF4-FFF2-40B4-BE49-F238E27FC236}">
                <a16:creationId xmlns:a16="http://schemas.microsoft.com/office/drawing/2014/main" id="{B98866BE-759F-F14C-93A5-37A13484A9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780B21-EAB9-F34E-B942-AA619A829ED4}"/>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257555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EF962-0A88-3B45-8F73-384411B1AB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036BCD-A9C7-0248-BF14-4D2F0FE45F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78378D-515C-994F-8096-35E8AF04DD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DC5AF0-87B2-5544-91A9-8FEF4F936261}"/>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6" name="Footer Placeholder 5">
            <a:extLst>
              <a:ext uri="{FF2B5EF4-FFF2-40B4-BE49-F238E27FC236}">
                <a16:creationId xmlns:a16="http://schemas.microsoft.com/office/drawing/2014/main" id="{87F3D92C-9EB8-E646-83A4-88B985AF1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DEDED-D0F6-514B-891A-86089EE1C365}"/>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419319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5B40D-ABF4-F741-85BE-97952997A8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EC66B3-294F-CC45-8987-A433DCDFF9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909FFC-6952-4C48-9CEB-BCC0AE623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DF7278-BDA9-EF4D-A941-D52EB9EB392B}"/>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6" name="Footer Placeholder 5">
            <a:extLst>
              <a:ext uri="{FF2B5EF4-FFF2-40B4-BE49-F238E27FC236}">
                <a16:creationId xmlns:a16="http://schemas.microsoft.com/office/drawing/2014/main" id="{FBD0BA39-C3DA-7A4E-9651-A9B9FF54E1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2D41C-F0C5-3746-8A7B-9B6930E3842F}"/>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41397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rgbClr val="7030A0"/>
            </a:gs>
            <a:gs pos="77000">
              <a:srgbClr val="00B0F0"/>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74D224-7562-CE49-8D8D-ADADD4F4B8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902FE1-46E3-CD47-8D97-D40034DD73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BE0A6-D20B-CF40-B30E-19E6125966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CB9DB-D296-F047-AFA8-BFE05F10DB84}" type="datetimeFigureOut">
              <a:rPr lang="en-US" smtClean="0"/>
              <a:t>4/28/20</a:t>
            </a:fld>
            <a:endParaRPr lang="en-US"/>
          </a:p>
        </p:txBody>
      </p:sp>
      <p:sp>
        <p:nvSpPr>
          <p:cNvPr id="5" name="Footer Placeholder 4">
            <a:extLst>
              <a:ext uri="{FF2B5EF4-FFF2-40B4-BE49-F238E27FC236}">
                <a16:creationId xmlns:a16="http://schemas.microsoft.com/office/drawing/2014/main" id="{D74B0008-F3EF-A94F-ADEB-C8A1D662BE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422487-900B-8C4B-9DC6-4292E4C942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A1CF1-9606-844E-B3A4-941AE373749C}" type="slidenum">
              <a:rPr lang="en-US" smtClean="0"/>
              <a:t>‹#›</a:t>
            </a:fld>
            <a:endParaRPr lang="en-US"/>
          </a:p>
        </p:txBody>
      </p:sp>
    </p:spTree>
    <p:extLst>
      <p:ext uri="{BB962C8B-B14F-4D97-AF65-F5344CB8AC3E}">
        <p14:creationId xmlns:p14="http://schemas.microsoft.com/office/powerpoint/2010/main" val="457026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514EDB7-0066-B94E-AD41-ABEE2B949ABE}"/>
              </a:ext>
            </a:extLst>
          </p:cNvPr>
          <p:cNvSpPr>
            <a:spLocks noGrp="1" noChangeArrowheads="1"/>
          </p:cNvSpPr>
          <p:nvPr>
            <p:ph type="ctrTitle"/>
          </p:nvPr>
        </p:nvSpPr>
        <p:spPr>
          <a:xfrm>
            <a:off x="2224087" y="0"/>
            <a:ext cx="7772400" cy="1500188"/>
          </a:xfrm>
        </p:spPr>
        <p:txBody>
          <a:bodyPr/>
          <a:lstStyle/>
          <a:p>
            <a:pPr eaLnBrk="1" hangingPunct="1">
              <a:defRPr/>
            </a:pPr>
            <a:r>
              <a:rPr lang="en-US" sz="4800" b="1" dirty="0">
                <a:solidFill>
                  <a:srgbClr val="FFFF00"/>
                </a:solidFill>
              </a:rPr>
              <a:t>Personal Illustrations:</a:t>
            </a:r>
            <a:br>
              <a:rPr lang="en-US" sz="4800" b="1" dirty="0">
                <a:solidFill>
                  <a:srgbClr val="FFFF00"/>
                </a:solidFill>
              </a:rPr>
            </a:br>
            <a:r>
              <a:rPr lang="en-US" sz="4800" b="1" dirty="0">
                <a:solidFill>
                  <a:srgbClr val="FFFF00"/>
                </a:solidFill>
              </a:rPr>
              <a:t>Defining the Boundaries</a:t>
            </a:r>
          </a:p>
        </p:txBody>
      </p:sp>
      <p:sp>
        <p:nvSpPr>
          <p:cNvPr id="2051" name="Rectangle 3">
            <a:extLst>
              <a:ext uri="{FF2B5EF4-FFF2-40B4-BE49-F238E27FC236}">
                <a16:creationId xmlns:a16="http://schemas.microsoft.com/office/drawing/2014/main" id="{8C0C13F1-26EE-6D45-9B93-4F7822B85F22}"/>
              </a:ext>
            </a:extLst>
          </p:cNvPr>
          <p:cNvSpPr>
            <a:spLocks noGrp="1" noChangeArrowheads="1"/>
          </p:cNvSpPr>
          <p:nvPr>
            <p:ph type="subTitle" idx="1"/>
          </p:nvPr>
        </p:nvSpPr>
        <p:spPr>
          <a:xfrm>
            <a:off x="2376487" y="5268438"/>
            <a:ext cx="7620000" cy="1589561"/>
          </a:xfrm>
        </p:spPr>
        <p:txBody>
          <a:bodyPr>
            <a:normAutofit/>
          </a:bodyPr>
          <a:lstStyle/>
          <a:p>
            <a:pPr algn="ctr" eaLnBrk="1" hangingPunct="1">
              <a:defRPr/>
            </a:pPr>
            <a:r>
              <a:rPr lang="en-US" b="1" dirty="0">
                <a:solidFill>
                  <a:srgbClr val="FFFF00"/>
                </a:solidFill>
              </a:rPr>
              <a:t>Greg Penna </a:t>
            </a:r>
          </a:p>
          <a:p>
            <a:pPr algn="ctr" eaLnBrk="1" hangingPunct="1">
              <a:defRPr/>
            </a:pPr>
            <a:r>
              <a:rPr lang="en-US" b="1" dirty="0">
                <a:solidFill>
                  <a:srgbClr val="FFFF00"/>
                </a:solidFill>
              </a:rPr>
              <a:t>Former Church Planting Strategist</a:t>
            </a:r>
          </a:p>
          <a:p>
            <a:pPr algn="ctr" eaLnBrk="1" hangingPunct="1">
              <a:defRPr/>
            </a:pPr>
            <a:r>
              <a:rPr lang="en-US" b="1" dirty="0">
                <a:solidFill>
                  <a:srgbClr val="FFFF00"/>
                </a:solidFill>
              </a:rPr>
              <a:t>Baptist General Convention of Oklahoma</a:t>
            </a:r>
          </a:p>
        </p:txBody>
      </p:sp>
      <p:pic>
        <p:nvPicPr>
          <p:cNvPr id="2" name="Picture 1">
            <a:extLst>
              <a:ext uri="{FF2B5EF4-FFF2-40B4-BE49-F238E27FC236}">
                <a16:creationId xmlns:a16="http://schemas.microsoft.com/office/drawing/2014/main" id="{44115688-BF91-D74B-A67D-4D9B070EF3EF}"/>
              </a:ext>
            </a:extLst>
          </p:cNvPr>
          <p:cNvPicPr>
            <a:picLocks noChangeAspect="1"/>
          </p:cNvPicPr>
          <p:nvPr/>
        </p:nvPicPr>
        <p:blipFill>
          <a:blip r:embed="rId2"/>
          <a:stretch>
            <a:fillRect/>
          </a:stretch>
        </p:blipFill>
        <p:spPr>
          <a:xfrm>
            <a:off x="1386220" y="1500188"/>
            <a:ext cx="9148429" cy="3768251"/>
          </a:xfrm>
          <a:prstGeom prst="rect">
            <a:avLst/>
          </a:prstGeom>
        </p:spPr>
      </p:pic>
    </p:spTree>
    <p:extLst>
      <p:ext uri="{BB962C8B-B14F-4D97-AF65-F5344CB8AC3E}">
        <p14:creationId xmlns:p14="http://schemas.microsoft.com/office/powerpoint/2010/main" val="1108402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42840BD-D838-CD41-9E85-D8E269F8510C}"/>
              </a:ext>
            </a:extLst>
          </p:cNvPr>
          <p:cNvSpPr>
            <a:spLocks noGrp="1" noRot="1" noChangeArrowheads="1"/>
          </p:cNvSpPr>
          <p:nvPr>
            <p:ph type="title"/>
          </p:nvPr>
        </p:nvSpPr>
        <p:spPr/>
        <p:txBody>
          <a:bodyPr/>
          <a:lstStyle/>
          <a:p>
            <a:pPr eaLnBrk="1" hangingPunct="1">
              <a:defRPr/>
            </a:pPr>
            <a:r>
              <a:rPr lang="en-US" b="1" dirty="0">
                <a:solidFill>
                  <a:srgbClr val="FFFF00"/>
                </a:solidFill>
              </a:rPr>
              <a:t>Ground Rules:</a:t>
            </a:r>
          </a:p>
        </p:txBody>
      </p:sp>
      <p:sp>
        <p:nvSpPr>
          <p:cNvPr id="10243" name="Rectangle 3">
            <a:extLst>
              <a:ext uri="{FF2B5EF4-FFF2-40B4-BE49-F238E27FC236}">
                <a16:creationId xmlns:a16="http://schemas.microsoft.com/office/drawing/2014/main" id="{25B35611-E069-1441-830C-2ADFA701F8FF}"/>
              </a:ext>
            </a:extLst>
          </p:cNvPr>
          <p:cNvSpPr>
            <a:spLocks noGrp="1" noRot="1" noChangeArrowheads="1"/>
          </p:cNvSpPr>
          <p:nvPr>
            <p:ph type="body" idx="1"/>
          </p:nvPr>
        </p:nvSpPr>
        <p:spPr/>
        <p:txBody>
          <a:bodyPr>
            <a:normAutofit/>
          </a:bodyPr>
          <a:lstStyle/>
          <a:p>
            <a:pPr eaLnBrk="1" hangingPunct="1">
              <a:buFont typeface="Wingdings" pitchFamily="2" charset="2"/>
              <a:buNone/>
              <a:defRPr/>
            </a:pPr>
            <a:r>
              <a:rPr lang="en-US" sz="3600" b="1" dirty="0">
                <a:solidFill>
                  <a:srgbClr val="FFFF00"/>
                </a:solidFill>
              </a:rPr>
              <a:t>6.  Seek common ground.  Use the stories and illustrations that point out and bring home the things you have in common with the congregation.  “I was at the grocery store the other day…” builds more community than, “While meeting with a group of pastors in an all day prayer meeting.”</a:t>
            </a:r>
          </a:p>
        </p:txBody>
      </p:sp>
    </p:spTree>
    <p:extLst>
      <p:ext uri="{BB962C8B-B14F-4D97-AF65-F5344CB8AC3E}">
        <p14:creationId xmlns:p14="http://schemas.microsoft.com/office/powerpoint/2010/main" val="3991833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5F6A189-B63A-614B-A8BD-2F7F166BA0ED}"/>
              </a:ext>
            </a:extLst>
          </p:cNvPr>
          <p:cNvSpPr>
            <a:spLocks noGrp="1" noRot="1" noChangeArrowheads="1"/>
          </p:cNvSpPr>
          <p:nvPr>
            <p:ph type="title"/>
          </p:nvPr>
        </p:nvSpPr>
        <p:spPr/>
        <p:txBody>
          <a:bodyPr/>
          <a:lstStyle/>
          <a:p>
            <a:pPr eaLnBrk="1" hangingPunct="1">
              <a:defRPr/>
            </a:pPr>
            <a:r>
              <a:rPr lang="en-US" b="1" dirty="0">
                <a:solidFill>
                  <a:srgbClr val="FFFF00"/>
                </a:solidFill>
              </a:rPr>
              <a:t>Ground Rules:</a:t>
            </a:r>
          </a:p>
        </p:txBody>
      </p:sp>
      <p:sp>
        <p:nvSpPr>
          <p:cNvPr id="11267" name="Rectangle 3">
            <a:extLst>
              <a:ext uri="{FF2B5EF4-FFF2-40B4-BE49-F238E27FC236}">
                <a16:creationId xmlns:a16="http://schemas.microsoft.com/office/drawing/2014/main" id="{AE93BF80-5F23-F646-8E8F-A2B297317EAF}"/>
              </a:ext>
            </a:extLst>
          </p:cNvPr>
          <p:cNvSpPr>
            <a:spLocks noGrp="1" noRot="1" noChangeArrowheads="1"/>
          </p:cNvSpPr>
          <p:nvPr>
            <p:ph type="body" idx="1"/>
          </p:nvPr>
        </p:nvSpPr>
        <p:spPr/>
        <p:txBody>
          <a:bodyPr>
            <a:normAutofit/>
          </a:bodyPr>
          <a:lstStyle/>
          <a:p>
            <a:pPr eaLnBrk="1" hangingPunct="1">
              <a:buFont typeface="Wingdings" pitchFamily="2" charset="2"/>
              <a:buNone/>
              <a:defRPr/>
            </a:pPr>
            <a:r>
              <a:rPr lang="en-US" sz="3600" dirty="0">
                <a:solidFill>
                  <a:srgbClr val="FFFF00"/>
                </a:solidFill>
              </a:rPr>
              <a:t>7.  Always ask permission before using any story from your personal life.  I know this is a duplicate!  However, it is the number one thing rule that pastors break and it causes much pain in the home of minister’s families.</a:t>
            </a:r>
          </a:p>
        </p:txBody>
      </p:sp>
    </p:spTree>
    <p:extLst>
      <p:ext uri="{BB962C8B-B14F-4D97-AF65-F5344CB8AC3E}">
        <p14:creationId xmlns:p14="http://schemas.microsoft.com/office/powerpoint/2010/main" val="3283506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514EDB7-0066-B94E-AD41-ABEE2B949ABE}"/>
              </a:ext>
            </a:extLst>
          </p:cNvPr>
          <p:cNvSpPr>
            <a:spLocks noGrp="1" noChangeArrowheads="1"/>
          </p:cNvSpPr>
          <p:nvPr>
            <p:ph type="ctrTitle"/>
          </p:nvPr>
        </p:nvSpPr>
        <p:spPr>
          <a:xfrm>
            <a:off x="2224087" y="0"/>
            <a:ext cx="7772400" cy="1500188"/>
          </a:xfrm>
        </p:spPr>
        <p:txBody>
          <a:bodyPr/>
          <a:lstStyle/>
          <a:p>
            <a:pPr eaLnBrk="1" hangingPunct="1">
              <a:defRPr/>
            </a:pPr>
            <a:r>
              <a:rPr lang="en-US" sz="4800" b="1" dirty="0">
                <a:solidFill>
                  <a:srgbClr val="FFFF00"/>
                </a:solidFill>
              </a:rPr>
              <a:t>Personal Illustrations:</a:t>
            </a:r>
            <a:br>
              <a:rPr lang="en-US" sz="4800" b="1" dirty="0">
                <a:solidFill>
                  <a:srgbClr val="FFFF00"/>
                </a:solidFill>
              </a:rPr>
            </a:br>
            <a:r>
              <a:rPr lang="en-US" sz="4800" b="1" dirty="0">
                <a:solidFill>
                  <a:srgbClr val="FFFF00"/>
                </a:solidFill>
              </a:rPr>
              <a:t>Defining the Boundaries</a:t>
            </a:r>
          </a:p>
        </p:txBody>
      </p:sp>
      <p:sp>
        <p:nvSpPr>
          <p:cNvPr id="2051" name="Rectangle 3">
            <a:extLst>
              <a:ext uri="{FF2B5EF4-FFF2-40B4-BE49-F238E27FC236}">
                <a16:creationId xmlns:a16="http://schemas.microsoft.com/office/drawing/2014/main" id="{8C0C13F1-26EE-6D45-9B93-4F7822B85F22}"/>
              </a:ext>
            </a:extLst>
          </p:cNvPr>
          <p:cNvSpPr>
            <a:spLocks noGrp="1" noChangeArrowheads="1"/>
          </p:cNvSpPr>
          <p:nvPr>
            <p:ph type="subTitle" idx="1"/>
          </p:nvPr>
        </p:nvSpPr>
        <p:spPr>
          <a:xfrm>
            <a:off x="2376487" y="5268438"/>
            <a:ext cx="7620000" cy="1589561"/>
          </a:xfrm>
        </p:spPr>
        <p:txBody>
          <a:bodyPr>
            <a:normAutofit/>
          </a:bodyPr>
          <a:lstStyle/>
          <a:p>
            <a:pPr algn="ctr" eaLnBrk="1" hangingPunct="1">
              <a:defRPr/>
            </a:pPr>
            <a:r>
              <a:rPr lang="en-US" b="1" dirty="0">
                <a:solidFill>
                  <a:srgbClr val="FFFF00"/>
                </a:solidFill>
              </a:rPr>
              <a:t>Greg Penna </a:t>
            </a:r>
          </a:p>
          <a:p>
            <a:pPr algn="ctr" eaLnBrk="1" hangingPunct="1">
              <a:defRPr/>
            </a:pPr>
            <a:r>
              <a:rPr lang="en-US" b="1" dirty="0">
                <a:solidFill>
                  <a:srgbClr val="FFFF00"/>
                </a:solidFill>
              </a:rPr>
              <a:t>Former Church Planting Strategist</a:t>
            </a:r>
          </a:p>
          <a:p>
            <a:pPr algn="ctr" eaLnBrk="1" hangingPunct="1">
              <a:defRPr/>
            </a:pPr>
            <a:r>
              <a:rPr lang="en-US" b="1" dirty="0">
                <a:solidFill>
                  <a:srgbClr val="FFFF00"/>
                </a:solidFill>
              </a:rPr>
              <a:t>Baptist General Convention of Oklahoma</a:t>
            </a:r>
          </a:p>
        </p:txBody>
      </p:sp>
      <p:pic>
        <p:nvPicPr>
          <p:cNvPr id="2" name="Picture 1">
            <a:extLst>
              <a:ext uri="{FF2B5EF4-FFF2-40B4-BE49-F238E27FC236}">
                <a16:creationId xmlns:a16="http://schemas.microsoft.com/office/drawing/2014/main" id="{44115688-BF91-D74B-A67D-4D9B070EF3EF}"/>
              </a:ext>
            </a:extLst>
          </p:cNvPr>
          <p:cNvPicPr>
            <a:picLocks noChangeAspect="1"/>
          </p:cNvPicPr>
          <p:nvPr/>
        </p:nvPicPr>
        <p:blipFill>
          <a:blip r:embed="rId2"/>
          <a:stretch>
            <a:fillRect/>
          </a:stretch>
        </p:blipFill>
        <p:spPr>
          <a:xfrm>
            <a:off x="1386220" y="1500188"/>
            <a:ext cx="9148429" cy="3768251"/>
          </a:xfrm>
          <a:prstGeom prst="rect">
            <a:avLst/>
          </a:prstGeom>
        </p:spPr>
      </p:pic>
    </p:spTree>
    <p:extLst>
      <p:ext uri="{BB962C8B-B14F-4D97-AF65-F5344CB8AC3E}">
        <p14:creationId xmlns:p14="http://schemas.microsoft.com/office/powerpoint/2010/main" val="3331775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DE3EEB3-2026-BC47-A009-5A2ED754832B}"/>
              </a:ext>
            </a:extLst>
          </p:cNvPr>
          <p:cNvSpPr>
            <a:spLocks noGrp="1" noRot="1" noChangeArrowheads="1"/>
          </p:cNvSpPr>
          <p:nvPr>
            <p:ph type="title"/>
          </p:nvPr>
        </p:nvSpPr>
        <p:spPr>
          <a:xfrm>
            <a:off x="257175" y="365125"/>
            <a:ext cx="11715750" cy="1325563"/>
          </a:xfrm>
        </p:spPr>
        <p:txBody>
          <a:bodyPr/>
          <a:lstStyle/>
          <a:p>
            <a:pPr eaLnBrk="1" hangingPunct="1">
              <a:defRPr/>
            </a:pPr>
            <a:r>
              <a:rPr lang="en-US" sz="4000" b="1" dirty="0">
                <a:solidFill>
                  <a:srgbClr val="FFFF00"/>
                </a:solidFill>
              </a:rPr>
              <a:t>Most Preachers Use Personal Illustrations Because:</a:t>
            </a:r>
          </a:p>
        </p:txBody>
      </p:sp>
      <p:sp>
        <p:nvSpPr>
          <p:cNvPr id="3075" name="Rectangle 3">
            <a:extLst>
              <a:ext uri="{FF2B5EF4-FFF2-40B4-BE49-F238E27FC236}">
                <a16:creationId xmlns:a16="http://schemas.microsoft.com/office/drawing/2014/main" id="{E65D8293-33F7-CA49-9818-41B69F207264}"/>
              </a:ext>
            </a:extLst>
          </p:cNvPr>
          <p:cNvSpPr>
            <a:spLocks noGrp="1" noRot="1" noChangeArrowheads="1"/>
          </p:cNvSpPr>
          <p:nvPr>
            <p:ph type="body" idx="1"/>
          </p:nvPr>
        </p:nvSpPr>
        <p:spPr/>
        <p:txBody>
          <a:bodyPr>
            <a:normAutofit/>
          </a:bodyPr>
          <a:lstStyle/>
          <a:p>
            <a:pPr marL="609600" indent="-609600">
              <a:buFontTx/>
              <a:buAutoNum type="arabicPeriod"/>
              <a:defRPr/>
            </a:pPr>
            <a:endParaRPr lang="en-US" sz="3600" b="1" dirty="0">
              <a:solidFill>
                <a:srgbClr val="FFFF00"/>
              </a:solidFill>
            </a:endParaRPr>
          </a:p>
          <a:p>
            <a:pPr marL="609600" indent="-609600">
              <a:buFontTx/>
              <a:buAutoNum type="arabicPeriod"/>
              <a:defRPr/>
            </a:pPr>
            <a:r>
              <a:rPr lang="en-US" sz="3600" b="1" dirty="0">
                <a:solidFill>
                  <a:srgbClr val="FFFF00"/>
                </a:solidFill>
              </a:rPr>
              <a:t>They are the easiest to develop.</a:t>
            </a:r>
          </a:p>
          <a:p>
            <a:pPr marL="609600" indent="-609600">
              <a:buFontTx/>
              <a:buAutoNum type="arabicPeriod"/>
              <a:defRPr/>
            </a:pPr>
            <a:endParaRPr lang="en-US" sz="3600" b="1" dirty="0">
              <a:solidFill>
                <a:srgbClr val="FFFF00"/>
              </a:solidFill>
            </a:endParaRPr>
          </a:p>
          <a:p>
            <a:pPr marL="609600" indent="-609600">
              <a:buFontTx/>
              <a:buAutoNum type="arabicPeriod"/>
              <a:defRPr/>
            </a:pPr>
            <a:r>
              <a:rPr lang="en-US" sz="3600" b="1" dirty="0">
                <a:solidFill>
                  <a:srgbClr val="FFFF00"/>
                </a:solidFill>
              </a:rPr>
              <a:t>They can be fresh.</a:t>
            </a:r>
          </a:p>
          <a:p>
            <a:pPr marL="609600" indent="-609600">
              <a:buFontTx/>
              <a:buAutoNum type="arabicPeriod"/>
              <a:defRPr/>
            </a:pPr>
            <a:endParaRPr lang="en-US" sz="3600" b="1" dirty="0">
              <a:solidFill>
                <a:srgbClr val="FFFF00"/>
              </a:solidFill>
            </a:endParaRPr>
          </a:p>
          <a:p>
            <a:pPr marL="609600" indent="-609600">
              <a:buFontTx/>
              <a:buAutoNum type="arabicPeriod"/>
              <a:defRPr/>
            </a:pPr>
            <a:r>
              <a:rPr lang="en-US" sz="3600" b="1" dirty="0">
                <a:solidFill>
                  <a:srgbClr val="FFFF00"/>
                </a:solidFill>
              </a:rPr>
              <a:t>They are the easiest to make application.</a:t>
            </a:r>
          </a:p>
        </p:txBody>
      </p:sp>
    </p:spTree>
    <p:extLst>
      <p:ext uri="{BB962C8B-B14F-4D97-AF65-F5344CB8AC3E}">
        <p14:creationId xmlns:p14="http://schemas.microsoft.com/office/powerpoint/2010/main" val="328049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1EA4760-8CFB-BC43-8073-552473F2054D}"/>
              </a:ext>
            </a:extLst>
          </p:cNvPr>
          <p:cNvSpPr>
            <a:spLocks noGrp="1" noRot="1" noChangeArrowheads="1"/>
          </p:cNvSpPr>
          <p:nvPr>
            <p:ph type="title"/>
          </p:nvPr>
        </p:nvSpPr>
        <p:spPr/>
        <p:txBody>
          <a:bodyPr/>
          <a:lstStyle/>
          <a:p>
            <a:pPr eaLnBrk="1" hangingPunct="1">
              <a:defRPr/>
            </a:pPr>
            <a:r>
              <a:rPr lang="en-US" sz="4000" b="1" dirty="0">
                <a:solidFill>
                  <a:srgbClr val="FFFF00"/>
                </a:solidFill>
              </a:rPr>
              <a:t>Common mistakes with personal illustrations:</a:t>
            </a:r>
          </a:p>
        </p:txBody>
      </p:sp>
      <p:sp>
        <p:nvSpPr>
          <p:cNvPr id="4099" name="Rectangle 3">
            <a:extLst>
              <a:ext uri="{FF2B5EF4-FFF2-40B4-BE49-F238E27FC236}">
                <a16:creationId xmlns:a16="http://schemas.microsoft.com/office/drawing/2014/main" id="{04C1D007-1145-4C4A-B190-598C1DE21CD4}"/>
              </a:ext>
            </a:extLst>
          </p:cNvPr>
          <p:cNvSpPr>
            <a:spLocks noGrp="1" noRot="1" noChangeArrowheads="1"/>
          </p:cNvSpPr>
          <p:nvPr>
            <p:ph type="body" idx="1"/>
          </p:nvPr>
        </p:nvSpPr>
        <p:spPr>
          <a:xfrm>
            <a:off x="838200" y="1825625"/>
            <a:ext cx="10515600" cy="4875213"/>
          </a:xfrm>
        </p:spPr>
        <p:txBody>
          <a:bodyPr/>
          <a:lstStyle/>
          <a:p>
            <a:pPr marL="609600" indent="-609600">
              <a:defRPr/>
            </a:pPr>
            <a:endParaRPr lang="en-US" dirty="0"/>
          </a:p>
          <a:p>
            <a:pPr marL="609600" indent="-609600">
              <a:buFontTx/>
              <a:buAutoNum type="arabicPeriod"/>
              <a:defRPr/>
            </a:pPr>
            <a:r>
              <a:rPr lang="en-US" sz="3600" b="1" dirty="0">
                <a:solidFill>
                  <a:srgbClr val="FFFF00"/>
                </a:solidFill>
              </a:rPr>
              <a:t>They use them too often.  The church family doesn’t want a play by play of your child’s life.</a:t>
            </a:r>
          </a:p>
          <a:p>
            <a:pPr marL="609600" indent="-609600">
              <a:buFontTx/>
              <a:buAutoNum type="arabicPeriod"/>
              <a:defRPr/>
            </a:pPr>
            <a:r>
              <a:rPr lang="en-US" sz="3600" b="1" dirty="0">
                <a:solidFill>
                  <a:srgbClr val="FFFF00"/>
                </a:solidFill>
              </a:rPr>
              <a:t>They go too far!  Many times the minister will create a divide impossible to bridge inside the family by telling stories that should remain in the family.</a:t>
            </a:r>
          </a:p>
        </p:txBody>
      </p:sp>
    </p:spTree>
    <p:extLst>
      <p:ext uri="{BB962C8B-B14F-4D97-AF65-F5344CB8AC3E}">
        <p14:creationId xmlns:p14="http://schemas.microsoft.com/office/powerpoint/2010/main" val="2359020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B032B86-34EB-954E-9A81-8B319F09ECE3}"/>
              </a:ext>
            </a:extLst>
          </p:cNvPr>
          <p:cNvSpPr>
            <a:spLocks noGrp="1" noRot="1" noChangeArrowheads="1"/>
          </p:cNvSpPr>
          <p:nvPr>
            <p:ph type="title"/>
          </p:nvPr>
        </p:nvSpPr>
        <p:spPr/>
        <p:txBody>
          <a:bodyPr/>
          <a:lstStyle/>
          <a:p>
            <a:pPr eaLnBrk="1" hangingPunct="1">
              <a:defRPr/>
            </a:pPr>
            <a:r>
              <a:rPr lang="en-US" sz="4000" b="1" dirty="0">
                <a:solidFill>
                  <a:srgbClr val="FFFF00"/>
                </a:solidFill>
              </a:rPr>
              <a:t>Common mistakes with personal illustrations:</a:t>
            </a:r>
          </a:p>
        </p:txBody>
      </p:sp>
      <p:sp>
        <p:nvSpPr>
          <p:cNvPr id="5123" name="Rectangle 3">
            <a:extLst>
              <a:ext uri="{FF2B5EF4-FFF2-40B4-BE49-F238E27FC236}">
                <a16:creationId xmlns:a16="http://schemas.microsoft.com/office/drawing/2014/main" id="{E38B184F-0C30-9041-861A-E29AB77E1595}"/>
              </a:ext>
            </a:extLst>
          </p:cNvPr>
          <p:cNvSpPr>
            <a:spLocks noGrp="1" noRot="1" noChangeArrowheads="1"/>
          </p:cNvSpPr>
          <p:nvPr>
            <p:ph type="body" idx="1"/>
          </p:nvPr>
        </p:nvSpPr>
        <p:spPr>
          <a:xfrm>
            <a:off x="838200" y="1400175"/>
            <a:ext cx="10515600" cy="5457825"/>
          </a:xfrm>
        </p:spPr>
        <p:txBody>
          <a:bodyPr>
            <a:noAutofit/>
          </a:bodyPr>
          <a:lstStyle/>
          <a:p>
            <a:pPr marL="609600" indent="-609600">
              <a:buFontTx/>
              <a:buAutoNum type="arabicPeriod" startAt="3"/>
              <a:defRPr/>
            </a:pPr>
            <a:r>
              <a:rPr lang="en-US" sz="3600" b="1" dirty="0">
                <a:solidFill>
                  <a:srgbClr val="FFFF00"/>
                </a:solidFill>
              </a:rPr>
              <a:t>They exaggerate the truth.  “Speaking evangelistically,” is not something that a 21</a:t>
            </a:r>
            <a:r>
              <a:rPr lang="en-US" sz="3600" b="1" baseline="30000" dirty="0">
                <a:solidFill>
                  <a:srgbClr val="FFFF00"/>
                </a:solidFill>
              </a:rPr>
              <a:t>st</a:t>
            </a:r>
            <a:r>
              <a:rPr lang="en-US" sz="3600" b="1" dirty="0">
                <a:solidFill>
                  <a:srgbClr val="FFFF00"/>
                </a:solidFill>
              </a:rPr>
              <a:t> century crowd will tolerate, they will call that lying. </a:t>
            </a:r>
          </a:p>
          <a:p>
            <a:pPr marL="609600" indent="-609600">
              <a:buFontTx/>
              <a:buAutoNum type="arabicPeriod" startAt="3"/>
              <a:defRPr/>
            </a:pPr>
            <a:endParaRPr lang="en-US" sz="3600" b="1" dirty="0">
              <a:solidFill>
                <a:srgbClr val="FFFF00"/>
              </a:solidFill>
            </a:endParaRPr>
          </a:p>
          <a:p>
            <a:pPr marL="609600" indent="-609600">
              <a:buFontTx/>
              <a:buAutoNum type="arabicPeriod" startAt="3"/>
              <a:defRPr/>
            </a:pPr>
            <a:r>
              <a:rPr lang="en-US" sz="3600" b="1" dirty="0">
                <a:solidFill>
                  <a:srgbClr val="FFFF00"/>
                </a:solidFill>
              </a:rPr>
              <a:t>They make themselves the hero.  What motivates a minister to tell a story from their personal life?  Many pastors already receive their reward while preaching.</a:t>
            </a:r>
          </a:p>
        </p:txBody>
      </p:sp>
    </p:spTree>
    <p:extLst>
      <p:ext uri="{BB962C8B-B14F-4D97-AF65-F5344CB8AC3E}">
        <p14:creationId xmlns:p14="http://schemas.microsoft.com/office/powerpoint/2010/main" val="632373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476006D-311D-FB4F-BE72-F5896AF77570}"/>
              </a:ext>
            </a:extLst>
          </p:cNvPr>
          <p:cNvSpPr>
            <a:spLocks noGrp="1" noRot="1" noChangeArrowheads="1"/>
          </p:cNvSpPr>
          <p:nvPr>
            <p:ph type="title"/>
          </p:nvPr>
        </p:nvSpPr>
        <p:spPr/>
        <p:txBody>
          <a:bodyPr/>
          <a:lstStyle/>
          <a:p>
            <a:pPr eaLnBrk="1" hangingPunct="1">
              <a:defRPr/>
            </a:pPr>
            <a:r>
              <a:rPr lang="en-US" sz="4000" b="1" dirty="0">
                <a:solidFill>
                  <a:srgbClr val="FFFF00"/>
                </a:solidFill>
              </a:rPr>
              <a:t>Common mistakes with personal illustrations:</a:t>
            </a:r>
          </a:p>
        </p:txBody>
      </p:sp>
      <p:sp>
        <p:nvSpPr>
          <p:cNvPr id="6147" name="Rectangle 3">
            <a:extLst>
              <a:ext uri="{FF2B5EF4-FFF2-40B4-BE49-F238E27FC236}">
                <a16:creationId xmlns:a16="http://schemas.microsoft.com/office/drawing/2014/main" id="{9591AFF9-5D68-894E-9E91-E16F3CDF1905}"/>
              </a:ext>
            </a:extLst>
          </p:cNvPr>
          <p:cNvSpPr>
            <a:spLocks noGrp="1" noRot="1" noChangeArrowheads="1"/>
          </p:cNvSpPr>
          <p:nvPr>
            <p:ph type="body" idx="1"/>
          </p:nvPr>
        </p:nvSpPr>
        <p:spPr/>
        <p:txBody>
          <a:bodyPr>
            <a:normAutofit/>
          </a:bodyPr>
          <a:lstStyle/>
          <a:p>
            <a:pPr eaLnBrk="1" hangingPunct="1">
              <a:buFont typeface="Wingdings" pitchFamily="2" charset="2"/>
              <a:buNone/>
              <a:defRPr/>
            </a:pPr>
            <a:r>
              <a:rPr lang="en-US" sz="3600" b="1" dirty="0">
                <a:solidFill>
                  <a:srgbClr val="FFFF00"/>
                </a:solidFill>
              </a:rPr>
              <a:t>5.  The stories demonstrate how different the pastor is from the congregation.  Illustrations should seek to find common ground, not hopelessly separate the minister from the congregation.</a:t>
            </a:r>
          </a:p>
        </p:txBody>
      </p:sp>
    </p:spTree>
    <p:extLst>
      <p:ext uri="{BB962C8B-B14F-4D97-AF65-F5344CB8AC3E}">
        <p14:creationId xmlns:p14="http://schemas.microsoft.com/office/powerpoint/2010/main" val="3693204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8EA9FAAE-8DD6-FC48-A95C-E88FC6C04F89}"/>
              </a:ext>
            </a:extLst>
          </p:cNvPr>
          <p:cNvSpPr>
            <a:spLocks noGrp="1" noRot="1" noChangeArrowheads="1"/>
          </p:cNvSpPr>
          <p:nvPr>
            <p:ph type="body" idx="1"/>
          </p:nvPr>
        </p:nvSpPr>
        <p:spPr>
          <a:xfrm>
            <a:off x="2209800" y="762000"/>
            <a:ext cx="8007350" cy="4452938"/>
          </a:xfrm>
        </p:spPr>
        <p:txBody>
          <a:bodyPr/>
          <a:lstStyle/>
          <a:p>
            <a:pPr algn="ctr" eaLnBrk="1" hangingPunct="1">
              <a:buFont typeface="Wingdings" pitchFamily="2" charset="2"/>
              <a:buNone/>
              <a:defRPr/>
            </a:pPr>
            <a:r>
              <a:rPr lang="en-US" sz="4800" b="1" dirty="0">
                <a:solidFill>
                  <a:srgbClr val="FFFF00"/>
                </a:solidFill>
              </a:rPr>
              <a:t>Seven Ground Rules</a:t>
            </a:r>
          </a:p>
          <a:p>
            <a:pPr algn="ctr" eaLnBrk="1" hangingPunct="1">
              <a:buFont typeface="Wingdings" pitchFamily="2" charset="2"/>
              <a:buNone/>
              <a:defRPr/>
            </a:pPr>
            <a:r>
              <a:rPr lang="en-US" sz="4800" b="1" dirty="0">
                <a:solidFill>
                  <a:srgbClr val="FFFF00"/>
                </a:solidFill>
              </a:rPr>
              <a:t>For Sermon Illustrations</a:t>
            </a:r>
          </a:p>
          <a:p>
            <a:pPr algn="ctr" eaLnBrk="1" hangingPunct="1">
              <a:buFont typeface="Wingdings" pitchFamily="2" charset="2"/>
              <a:buNone/>
              <a:defRPr/>
            </a:pPr>
            <a:endParaRPr lang="en-US" sz="4800" b="1" dirty="0">
              <a:solidFill>
                <a:srgbClr val="FFFF00"/>
              </a:solidFill>
            </a:endParaRPr>
          </a:p>
          <a:p>
            <a:pPr algn="ctr" eaLnBrk="1" hangingPunct="1">
              <a:buFont typeface="Wingdings" pitchFamily="2" charset="2"/>
              <a:buNone/>
              <a:defRPr/>
            </a:pPr>
            <a:endParaRPr lang="en-US" sz="4800" b="1" dirty="0">
              <a:solidFill>
                <a:srgbClr val="FFFF00"/>
              </a:solidFill>
            </a:endParaRPr>
          </a:p>
          <a:p>
            <a:pPr algn="ctr" eaLnBrk="1" hangingPunct="1">
              <a:buFont typeface="Wingdings" pitchFamily="2" charset="2"/>
              <a:buNone/>
              <a:defRPr/>
            </a:pPr>
            <a:r>
              <a:rPr lang="en-US" sz="4800" b="1" dirty="0">
                <a:solidFill>
                  <a:srgbClr val="FFFF00"/>
                </a:solidFill>
              </a:rPr>
              <a:t>Follow Them!</a:t>
            </a:r>
          </a:p>
          <a:p>
            <a:pPr algn="ctr" eaLnBrk="1" hangingPunct="1">
              <a:buFont typeface="Wingdings" pitchFamily="2" charset="2"/>
              <a:buNone/>
              <a:defRPr/>
            </a:pPr>
            <a:endParaRPr lang="en-US" dirty="0"/>
          </a:p>
        </p:txBody>
      </p:sp>
    </p:spTree>
    <p:extLst>
      <p:ext uri="{BB962C8B-B14F-4D97-AF65-F5344CB8AC3E}">
        <p14:creationId xmlns:p14="http://schemas.microsoft.com/office/powerpoint/2010/main" val="105863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A6255D4-55A6-CA48-BF8B-0C687075CE78}"/>
              </a:ext>
            </a:extLst>
          </p:cNvPr>
          <p:cNvSpPr>
            <a:spLocks noGrp="1" noRot="1" noChangeArrowheads="1"/>
          </p:cNvSpPr>
          <p:nvPr>
            <p:ph type="title"/>
          </p:nvPr>
        </p:nvSpPr>
        <p:spPr/>
        <p:txBody>
          <a:bodyPr/>
          <a:lstStyle/>
          <a:p>
            <a:pPr eaLnBrk="1" hangingPunct="1">
              <a:defRPr/>
            </a:pPr>
            <a:r>
              <a:rPr lang="en-US" b="1" dirty="0">
                <a:solidFill>
                  <a:srgbClr val="FFFF00"/>
                </a:solidFill>
              </a:rPr>
              <a:t>Ground Rules:</a:t>
            </a:r>
          </a:p>
        </p:txBody>
      </p:sp>
      <p:sp>
        <p:nvSpPr>
          <p:cNvPr id="7171" name="Rectangle 3">
            <a:extLst>
              <a:ext uri="{FF2B5EF4-FFF2-40B4-BE49-F238E27FC236}">
                <a16:creationId xmlns:a16="http://schemas.microsoft.com/office/drawing/2014/main" id="{BB5BF391-4AE4-6E48-AA90-7BD7E055248B}"/>
              </a:ext>
            </a:extLst>
          </p:cNvPr>
          <p:cNvSpPr>
            <a:spLocks noGrp="1" noRot="1" noChangeArrowheads="1"/>
          </p:cNvSpPr>
          <p:nvPr>
            <p:ph type="body" idx="1"/>
          </p:nvPr>
        </p:nvSpPr>
        <p:spPr/>
        <p:txBody>
          <a:bodyPr>
            <a:normAutofit/>
          </a:bodyPr>
          <a:lstStyle/>
          <a:p>
            <a:pPr marL="609600" indent="-609600">
              <a:buFontTx/>
              <a:buAutoNum type="arabicPeriod"/>
              <a:defRPr/>
            </a:pPr>
            <a:r>
              <a:rPr lang="en-US" sz="3600" b="1" dirty="0">
                <a:solidFill>
                  <a:srgbClr val="FFFF00"/>
                </a:solidFill>
              </a:rPr>
              <a:t>Always seek permission when telling a story about a family member.</a:t>
            </a:r>
          </a:p>
          <a:p>
            <a:pPr marL="609600" indent="-609600">
              <a:buFontTx/>
              <a:buAutoNum type="arabicPeriod"/>
              <a:defRPr/>
            </a:pPr>
            <a:endParaRPr lang="en-US" sz="3600" b="1" dirty="0">
              <a:solidFill>
                <a:srgbClr val="FFFF00"/>
              </a:solidFill>
            </a:endParaRPr>
          </a:p>
          <a:p>
            <a:pPr marL="609600" indent="-609600">
              <a:buFontTx/>
              <a:buAutoNum type="arabicPeriod"/>
              <a:defRPr/>
            </a:pPr>
            <a:r>
              <a:rPr lang="en-US" sz="3600" b="1" dirty="0">
                <a:solidFill>
                  <a:srgbClr val="FFFF00"/>
                </a:solidFill>
              </a:rPr>
              <a:t>Keep track of how often personal and family stories are used in sermons so that the congregation doesn’t feel overloaded.</a:t>
            </a:r>
          </a:p>
        </p:txBody>
      </p:sp>
    </p:spTree>
    <p:extLst>
      <p:ext uri="{BB962C8B-B14F-4D97-AF65-F5344CB8AC3E}">
        <p14:creationId xmlns:p14="http://schemas.microsoft.com/office/powerpoint/2010/main" val="353064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BB9F512-399C-F14B-8F7E-63DAC69DE176}"/>
              </a:ext>
            </a:extLst>
          </p:cNvPr>
          <p:cNvSpPr>
            <a:spLocks noGrp="1" noRot="1" noChangeArrowheads="1"/>
          </p:cNvSpPr>
          <p:nvPr>
            <p:ph type="title"/>
          </p:nvPr>
        </p:nvSpPr>
        <p:spPr/>
        <p:txBody>
          <a:bodyPr/>
          <a:lstStyle/>
          <a:p>
            <a:pPr eaLnBrk="1" hangingPunct="1">
              <a:defRPr/>
            </a:pPr>
            <a:r>
              <a:rPr lang="en-US" b="1" dirty="0">
                <a:solidFill>
                  <a:srgbClr val="FFFF00"/>
                </a:solidFill>
              </a:rPr>
              <a:t>Ground Rules:</a:t>
            </a:r>
          </a:p>
        </p:txBody>
      </p:sp>
      <p:sp>
        <p:nvSpPr>
          <p:cNvPr id="8195" name="Rectangle 3">
            <a:extLst>
              <a:ext uri="{FF2B5EF4-FFF2-40B4-BE49-F238E27FC236}">
                <a16:creationId xmlns:a16="http://schemas.microsoft.com/office/drawing/2014/main" id="{41025E53-026D-7344-AA6F-857801B2E096}"/>
              </a:ext>
            </a:extLst>
          </p:cNvPr>
          <p:cNvSpPr>
            <a:spLocks noGrp="1" noRot="1" noChangeArrowheads="1"/>
          </p:cNvSpPr>
          <p:nvPr>
            <p:ph type="body" idx="1"/>
          </p:nvPr>
        </p:nvSpPr>
        <p:spPr/>
        <p:txBody>
          <a:bodyPr>
            <a:normAutofit/>
          </a:bodyPr>
          <a:lstStyle/>
          <a:p>
            <a:pPr marL="609600" indent="-609600">
              <a:buFontTx/>
              <a:buAutoNum type="arabicPeriod" startAt="3"/>
              <a:defRPr/>
            </a:pPr>
            <a:r>
              <a:rPr lang="en-US" sz="3600" b="1" dirty="0">
                <a:solidFill>
                  <a:srgbClr val="FFFF00"/>
                </a:solidFill>
              </a:rPr>
              <a:t>Check your ego at the door.  Be careful not to tell any story just to build yourself up.</a:t>
            </a:r>
          </a:p>
          <a:p>
            <a:pPr marL="609600" indent="-609600">
              <a:buFontTx/>
              <a:buAutoNum type="arabicPeriod" startAt="3"/>
              <a:defRPr/>
            </a:pPr>
            <a:endParaRPr lang="en-US" sz="3600" b="1" dirty="0">
              <a:solidFill>
                <a:srgbClr val="FFFF00"/>
              </a:solidFill>
            </a:endParaRPr>
          </a:p>
          <a:p>
            <a:pPr marL="609600" indent="-609600">
              <a:buFontTx/>
              <a:buAutoNum type="arabicPeriod" startAt="3"/>
              <a:defRPr/>
            </a:pPr>
            <a:r>
              <a:rPr lang="en-US" sz="3600" b="1" dirty="0">
                <a:solidFill>
                  <a:srgbClr val="FFFF00"/>
                </a:solidFill>
              </a:rPr>
              <a:t>Check your facts.  Be sure that there is no hint of exaggeration.  If you have to estimate, go lower.</a:t>
            </a:r>
          </a:p>
        </p:txBody>
      </p:sp>
    </p:spTree>
    <p:extLst>
      <p:ext uri="{BB962C8B-B14F-4D97-AF65-F5344CB8AC3E}">
        <p14:creationId xmlns:p14="http://schemas.microsoft.com/office/powerpoint/2010/main" val="386774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8AA7799-C766-5648-8EDB-3EC00244E2E0}"/>
              </a:ext>
            </a:extLst>
          </p:cNvPr>
          <p:cNvSpPr>
            <a:spLocks noGrp="1" noRot="1" noChangeArrowheads="1"/>
          </p:cNvSpPr>
          <p:nvPr>
            <p:ph type="title"/>
          </p:nvPr>
        </p:nvSpPr>
        <p:spPr/>
        <p:txBody>
          <a:bodyPr/>
          <a:lstStyle/>
          <a:p>
            <a:pPr eaLnBrk="1" hangingPunct="1">
              <a:defRPr/>
            </a:pPr>
            <a:r>
              <a:rPr lang="en-US" b="1" dirty="0">
                <a:solidFill>
                  <a:srgbClr val="FFFF00"/>
                </a:solidFill>
              </a:rPr>
              <a:t>Ground Rules:</a:t>
            </a:r>
          </a:p>
        </p:txBody>
      </p:sp>
      <p:sp>
        <p:nvSpPr>
          <p:cNvPr id="9219" name="Rectangle 3">
            <a:extLst>
              <a:ext uri="{FF2B5EF4-FFF2-40B4-BE49-F238E27FC236}">
                <a16:creationId xmlns:a16="http://schemas.microsoft.com/office/drawing/2014/main" id="{EFF6F3CE-AC0C-8A40-A9EE-24F0ED57877C}"/>
              </a:ext>
            </a:extLst>
          </p:cNvPr>
          <p:cNvSpPr>
            <a:spLocks noGrp="1" noRot="1" noChangeArrowheads="1"/>
          </p:cNvSpPr>
          <p:nvPr>
            <p:ph type="body" idx="1"/>
          </p:nvPr>
        </p:nvSpPr>
        <p:spPr/>
        <p:txBody>
          <a:bodyPr/>
          <a:lstStyle/>
          <a:p>
            <a:pPr eaLnBrk="1" hangingPunct="1">
              <a:buFont typeface="Wingdings" pitchFamily="2" charset="2"/>
              <a:buNone/>
              <a:defRPr/>
            </a:pPr>
            <a:endParaRPr lang="en-US" dirty="0"/>
          </a:p>
          <a:p>
            <a:pPr eaLnBrk="1" hangingPunct="1">
              <a:buFont typeface="Wingdings" pitchFamily="2" charset="2"/>
              <a:buNone/>
              <a:defRPr/>
            </a:pPr>
            <a:r>
              <a:rPr lang="en-US" sz="3600" b="1" dirty="0">
                <a:solidFill>
                  <a:srgbClr val="FFFF00"/>
                </a:solidFill>
              </a:rPr>
              <a:t>5.  Obey Christ’s command not to let the left hand know what the right hand is doing.  If an illustration will break that command, keep it to yourself.  You want your reward in heaven.</a:t>
            </a:r>
          </a:p>
        </p:txBody>
      </p:sp>
    </p:spTree>
    <p:extLst>
      <p:ext uri="{BB962C8B-B14F-4D97-AF65-F5344CB8AC3E}">
        <p14:creationId xmlns:p14="http://schemas.microsoft.com/office/powerpoint/2010/main" val="239310521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457</Words>
  <Application>Microsoft Macintosh PowerPoint</Application>
  <PresentationFormat>Widescreen</PresentationFormat>
  <Paragraphs>45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1_Office Theme</vt:lpstr>
      <vt:lpstr>Personal Illustrations: Defining the Boundaries</vt:lpstr>
      <vt:lpstr>Most Preachers Use Personal Illustrations Because:</vt:lpstr>
      <vt:lpstr>Common mistakes with personal illustrations:</vt:lpstr>
      <vt:lpstr>Common mistakes with personal illustrations:</vt:lpstr>
      <vt:lpstr>Common mistakes with personal illustrations:</vt:lpstr>
      <vt:lpstr>PowerPoint Presentation</vt:lpstr>
      <vt:lpstr>Ground Rules:</vt:lpstr>
      <vt:lpstr>Ground Rules:</vt:lpstr>
      <vt:lpstr>Ground Rules:</vt:lpstr>
      <vt:lpstr>Ground Rules:</vt:lpstr>
      <vt:lpstr>Ground Rules:</vt:lpstr>
      <vt:lpstr>Personal Illustrations: Defining the Boundaries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Cheyney Cheyney</dc:creator>
  <cp:lastModifiedBy>Tom Cheyney Cheyney</cp:lastModifiedBy>
  <cp:revision>3</cp:revision>
  <dcterms:created xsi:type="dcterms:W3CDTF">2020-04-08T22:51:37Z</dcterms:created>
  <dcterms:modified xsi:type="dcterms:W3CDTF">2020-04-28T14:57:45Z</dcterms:modified>
</cp:coreProperties>
</file>